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5acee04f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5acee04f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7c5a268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7c5a268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5acee04f0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5acee04f0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5acee04f0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5acee04f0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5acee04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acee04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5acee04f0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5acee04f0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5acee04f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5acee04f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5acee04f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5acee04f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5acee04f0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5acee04f0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7c5a268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7c5a268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25live.collegenet.com/wcupa/#home_calendar%5B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cupa.edu/communications/advertising.aspx" TargetMode="External"/><Relationship Id="rId4" Type="http://schemas.openxmlformats.org/officeDocument/2006/relationships/hyperlink" Target="https://www.wcupa.edu/_services/STU/ramsEyeView/advertisingApproval.aspx" TargetMode="External"/><Relationship Id="rId5" Type="http://schemas.openxmlformats.org/officeDocument/2006/relationships/hyperlink" Target="https://www.wcupa.edu/_services/Stu.Syk/documents/ProgramPlanningGuide16-final.pdf" TargetMode="External"/><Relationship Id="rId6" Type="http://schemas.openxmlformats.org/officeDocument/2006/relationships/hyperlink" Target="https://www.wcupa.edu/_services/STU/ramsEyeView/advertisingPolicy.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mailto:20QuadAdvertising@wcupa.edu" TargetMode="External"/><Relationship Id="rId5" Type="http://schemas.openxmlformats.org/officeDocument/2006/relationships/hyperlink" Target="http://www.wcur.org/events_spreadtheword.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cupa.edu/_services/stu/forms/informationForStudents/" TargetMode="External"/><Relationship Id="rId4" Type="http://schemas.openxmlformats.org/officeDocument/2006/relationships/hyperlink" Target="https://www.wcupa.edu/InfoServices/techfee/forms/requestDigitalDisplay/" TargetMode="External"/><Relationship Id="rId5" Type="http://schemas.openxmlformats.org/officeDocument/2006/relationships/hyperlink" Target="https://www.wcupa.edu/_services/stu.inf/stallseatform/" TargetMode="External"/><Relationship Id="rId6"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mrudolph@wcupa.edu" TargetMode="External"/><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Marketing Opportunities @ West Chester University</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SGA recognized clubs and organizations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Tabling</a:t>
            </a:r>
            <a:endParaRPr/>
          </a:p>
        </p:txBody>
      </p:sp>
      <p:sp>
        <p:nvSpPr>
          <p:cNvPr id="149" name="Google Shape;149;p22"/>
          <p:cNvSpPr txBox="1"/>
          <p:nvPr>
            <p:ph idx="1" type="body"/>
          </p:nvPr>
        </p:nvSpPr>
        <p:spPr>
          <a:xfrm>
            <a:off x="727650" y="18538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reserve a table in Lawrence Center, Sykes Student Union, and the lobby area of the Business and Public Management Center for advertising through tabling using 25live.</a:t>
            </a:r>
            <a:endParaRPr/>
          </a:p>
          <a:p>
            <a:pPr indent="-311150" lvl="0" marL="457200" rtl="0" algn="l">
              <a:spcBef>
                <a:spcPts val="1600"/>
              </a:spcBef>
              <a:spcAft>
                <a:spcPts val="0"/>
              </a:spcAft>
              <a:buSzPts val="1300"/>
              <a:buAutoNum type="arabicPeriod"/>
            </a:pPr>
            <a:r>
              <a:rPr lang="en"/>
              <a:t>Go to </a:t>
            </a:r>
            <a:r>
              <a:rPr lang="en" u="sng">
                <a:solidFill>
                  <a:schemeClr val="hlink"/>
                </a:solidFill>
                <a:hlinkClick r:id="rId3"/>
              </a:rPr>
              <a:t>https://25live.collegenet.com/wcupa/#home_calendar</a:t>
            </a:r>
            <a:r>
              <a:rPr lang="en"/>
              <a:t> </a:t>
            </a:r>
            <a:endParaRPr/>
          </a:p>
          <a:p>
            <a:pPr indent="-311150" lvl="0" marL="457200" rtl="0" algn="l">
              <a:spcBef>
                <a:spcPts val="0"/>
              </a:spcBef>
              <a:spcAft>
                <a:spcPts val="0"/>
              </a:spcAft>
              <a:buSzPts val="1300"/>
              <a:buAutoNum type="arabicPeriod"/>
            </a:pPr>
            <a:r>
              <a:rPr lang="en"/>
              <a:t>Follow the instructions listed to sign in with your WCU credentials</a:t>
            </a:r>
            <a:endParaRPr/>
          </a:p>
          <a:p>
            <a:pPr indent="-311150" lvl="0" marL="457200" rtl="0" algn="l">
              <a:spcBef>
                <a:spcPts val="0"/>
              </a:spcBef>
              <a:spcAft>
                <a:spcPts val="0"/>
              </a:spcAft>
              <a:buSzPts val="1300"/>
              <a:buAutoNum type="arabicPeriod"/>
            </a:pPr>
            <a:r>
              <a:rPr lang="en"/>
              <a:t>After signing in, go to the “Event Wizard” and fill out the information regarding your event. Click “Next” once done.</a:t>
            </a:r>
            <a:endParaRPr/>
          </a:p>
          <a:p>
            <a:pPr indent="-311150" lvl="0" marL="457200" rtl="0" algn="l">
              <a:spcBef>
                <a:spcPts val="0"/>
              </a:spcBef>
              <a:spcAft>
                <a:spcPts val="0"/>
              </a:spcAft>
              <a:buSzPts val="1300"/>
              <a:buAutoNum type="arabicPeriod"/>
            </a:pPr>
            <a:r>
              <a:rPr lang="en"/>
              <a:t>Enter your expected audience count. If you are tabling, you will want to enter 2. Click “Next” once done this section. </a:t>
            </a:r>
            <a:endParaRPr/>
          </a:p>
          <a:p>
            <a:pPr indent="-311150" lvl="0" marL="457200" rtl="0" algn="l">
              <a:spcBef>
                <a:spcPts val="0"/>
              </a:spcBef>
              <a:spcAft>
                <a:spcPts val="0"/>
              </a:spcAft>
              <a:buSzPts val="1300"/>
              <a:buAutoNum type="arabicPeriod"/>
            </a:pPr>
            <a:r>
              <a:rPr lang="en"/>
              <a:t>Enter the event date and time and then click “Next,” if repeating click “Yes” and if tabling for one event, click “No.”</a:t>
            </a:r>
            <a:endParaRPr/>
          </a:p>
          <a:p>
            <a:pPr indent="-311150" lvl="0" marL="457200" rtl="0" algn="l">
              <a:spcBef>
                <a:spcPts val="0"/>
              </a:spcBef>
              <a:spcAft>
                <a:spcPts val="0"/>
              </a:spcAft>
              <a:buSzPts val="1300"/>
              <a:buAutoNum type="arabicPeriod"/>
            </a:pPr>
            <a:r>
              <a:rPr lang="en"/>
              <a:t>In the “Search by Location Name” box, enter Syk103 to search for tabling in Sykes, LAW184 for tabling in Lawrence, and BPC182 for tabling in the lobby of the Business Building.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and more information</a:t>
            </a:r>
            <a:endParaRPr/>
          </a:p>
        </p:txBody>
      </p:sp>
      <p:sp>
        <p:nvSpPr>
          <p:cNvPr id="155" name="Google Shape;155;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For a listing of ways to advertise a campus event, see the following link: </a:t>
            </a:r>
            <a:endParaRPr sz="1400"/>
          </a:p>
          <a:p>
            <a:pPr indent="-317500" lvl="1" marL="914400" rtl="0" algn="l">
              <a:spcBef>
                <a:spcPts val="0"/>
              </a:spcBef>
              <a:spcAft>
                <a:spcPts val="0"/>
              </a:spcAft>
              <a:buSzPts val="1400"/>
              <a:buChar char="○"/>
            </a:pPr>
            <a:r>
              <a:rPr lang="en" sz="1400" u="sng">
                <a:solidFill>
                  <a:schemeClr val="hlink"/>
                </a:solidFill>
                <a:hlinkClick r:id="rId3"/>
              </a:rPr>
              <a:t>https://www.wcupa.edu/communications/advertising.aspx</a:t>
            </a:r>
            <a:endParaRPr sz="1400"/>
          </a:p>
          <a:p>
            <a:pPr indent="-317500" lvl="0" marL="457200" rtl="0" algn="l">
              <a:spcBef>
                <a:spcPts val="0"/>
              </a:spcBef>
              <a:spcAft>
                <a:spcPts val="0"/>
              </a:spcAft>
              <a:buSzPts val="1400"/>
              <a:buChar char="●"/>
            </a:pPr>
            <a:r>
              <a:rPr lang="en" sz="1400"/>
              <a:t>For a listing of </a:t>
            </a:r>
            <a:r>
              <a:rPr lang="en" sz="1400"/>
              <a:t>building</a:t>
            </a:r>
            <a:r>
              <a:rPr lang="en" sz="1400"/>
              <a:t> administrators to obtain flyer </a:t>
            </a:r>
            <a:r>
              <a:rPr lang="en" sz="1400"/>
              <a:t>approval</a:t>
            </a:r>
            <a:r>
              <a:rPr lang="en" sz="1400"/>
              <a:t>, see the link below:</a:t>
            </a:r>
            <a:endParaRPr sz="1400"/>
          </a:p>
          <a:p>
            <a:pPr indent="-317500" lvl="1" marL="914400" rtl="0" algn="l">
              <a:spcBef>
                <a:spcPts val="0"/>
              </a:spcBef>
              <a:spcAft>
                <a:spcPts val="0"/>
              </a:spcAft>
              <a:buSzPts val="1400"/>
              <a:buChar char="○"/>
            </a:pPr>
            <a:r>
              <a:rPr lang="en" sz="1400" u="sng">
                <a:solidFill>
                  <a:schemeClr val="hlink"/>
                </a:solidFill>
                <a:hlinkClick r:id="rId4"/>
              </a:rPr>
              <a:t>https://www.wcupa.edu/_services/STU/ramsEyeView/advertisingApproval.aspx</a:t>
            </a:r>
            <a:r>
              <a:rPr lang="en" sz="1400"/>
              <a:t>  </a:t>
            </a:r>
            <a:endParaRPr sz="1400"/>
          </a:p>
          <a:p>
            <a:pPr indent="-317500" lvl="0" marL="457200" rtl="0" algn="l">
              <a:spcBef>
                <a:spcPts val="0"/>
              </a:spcBef>
              <a:spcAft>
                <a:spcPts val="0"/>
              </a:spcAft>
              <a:buSzPts val="1400"/>
              <a:buChar char="●"/>
            </a:pPr>
            <a:r>
              <a:rPr lang="en" sz="1400"/>
              <a:t>To access the University Program Planning Guide, see the link below:</a:t>
            </a:r>
            <a:endParaRPr sz="1400"/>
          </a:p>
          <a:p>
            <a:pPr indent="-317500" lvl="1" marL="914400" rtl="0" algn="l">
              <a:spcBef>
                <a:spcPts val="0"/>
              </a:spcBef>
              <a:spcAft>
                <a:spcPts val="0"/>
              </a:spcAft>
              <a:buSzPts val="1400"/>
              <a:buChar char="○"/>
            </a:pPr>
            <a:r>
              <a:rPr lang="en" sz="1400" u="sng">
                <a:solidFill>
                  <a:schemeClr val="hlink"/>
                </a:solidFill>
                <a:hlinkClick r:id="rId5"/>
              </a:rPr>
              <a:t>https://www.wcupa.edu/_services/Stu.Syk/documents/ProgramPlanningGuide16-final.pdf</a:t>
            </a:r>
            <a:endParaRPr sz="1400"/>
          </a:p>
          <a:p>
            <a:pPr indent="-317500" lvl="0" marL="457200" rtl="0" algn="l">
              <a:spcBef>
                <a:spcPts val="0"/>
              </a:spcBef>
              <a:spcAft>
                <a:spcPts val="0"/>
              </a:spcAft>
              <a:buSzPts val="1400"/>
              <a:buChar char="●"/>
            </a:pPr>
            <a:r>
              <a:rPr lang="en" sz="1400"/>
              <a:t>To access the Campus Advertising Policy, see the following link:</a:t>
            </a:r>
            <a:endParaRPr sz="1400"/>
          </a:p>
          <a:p>
            <a:pPr indent="-317500" lvl="1" marL="914400" rtl="0" algn="l">
              <a:spcBef>
                <a:spcPts val="0"/>
              </a:spcBef>
              <a:spcAft>
                <a:spcPts val="0"/>
              </a:spcAft>
              <a:buSzPts val="1400"/>
              <a:buChar char="○"/>
            </a:pPr>
            <a:r>
              <a:rPr lang="en" sz="1400" u="sng">
                <a:solidFill>
                  <a:schemeClr val="accent5"/>
                </a:solidFill>
                <a:hlinkClick r:id="rId6"/>
              </a:rPr>
              <a:t>https://www.wcupa.edu/_services/STU/ramsEyeView/advertisingPolicy.aspx</a:t>
            </a:r>
            <a:r>
              <a:rPr lang="en" sz="1400"/>
              <a:t> </a:t>
            </a:r>
            <a:r>
              <a:rPr lang="en" sz="1400"/>
              <a:t> </a:t>
            </a:r>
            <a:endParaRPr sz="1400"/>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Policy for Advertising</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Lato"/>
              <a:buChar char="●"/>
            </a:pPr>
            <a:r>
              <a:rPr lang="en" sz="1400">
                <a:solidFill>
                  <a:srgbClr val="000000"/>
                </a:solidFill>
              </a:rPr>
              <a:t>The university has specific policies regarding advertising on campus, which can be found in </a:t>
            </a:r>
            <a:r>
              <a:rPr lang="en" sz="1400">
                <a:solidFill>
                  <a:srgbClr val="000000"/>
                </a:solidFill>
              </a:rPr>
              <a:t>The Ram’s Eye View</a:t>
            </a:r>
            <a:r>
              <a:rPr lang="en" sz="1400">
                <a:solidFill>
                  <a:srgbClr val="000000"/>
                </a:solidFill>
              </a:rPr>
              <a:t>. All advertisements must concur with the University civility code and must be supportive of the university’s mission. To ensure that the advertisement on campus informs the public, enhances the campus environment, and a</a:t>
            </a:r>
            <a:r>
              <a:rPr lang="en" sz="1400">
                <a:solidFill>
                  <a:srgbClr val="000000"/>
                </a:solidFill>
              </a:rPr>
              <a:t>dheres to all University policies, student organizations must follow these procedures when they advertise their programs: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Policy for Advertising - General</a:t>
            </a:r>
            <a:endParaRPr/>
          </a:p>
        </p:txBody>
      </p:sp>
      <p:sp>
        <p:nvSpPr>
          <p:cNvPr id="99" name="Google Shape;99;p15"/>
          <p:cNvSpPr txBox="1"/>
          <p:nvPr>
            <p:ph idx="1" type="body"/>
          </p:nvPr>
        </p:nvSpPr>
        <p:spPr>
          <a:xfrm>
            <a:off x="727650" y="1853850"/>
            <a:ext cx="7688700" cy="2261100"/>
          </a:xfrm>
          <a:prstGeom prst="rect">
            <a:avLst/>
          </a:prstGeom>
        </p:spPr>
        <p:txBody>
          <a:bodyPr anchorCtr="0" anchor="t" bIns="91425" lIns="91425" spcFirstLastPara="1" rIns="91425" wrap="square" tIns="91425">
            <a:noAutofit/>
          </a:bodyPr>
          <a:lstStyle/>
          <a:p>
            <a:pPr indent="-295275" lvl="0" marL="457200" rtl="0" algn="l">
              <a:spcBef>
                <a:spcPts val="1100"/>
              </a:spcBef>
              <a:spcAft>
                <a:spcPts val="0"/>
              </a:spcAft>
              <a:buClr>
                <a:srgbClr val="575757"/>
              </a:buClr>
              <a:buSzPts val="1050"/>
              <a:buFont typeface="Arial"/>
              <a:buChar char="●"/>
            </a:pPr>
            <a:r>
              <a:rPr lang="en" sz="1050">
                <a:solidFill>
                  <a:srgbClr val="575757"/>
                </a:solidFill>
                <a:latin typeface="Arial"/>
                <a:ea typeface="Arial"/>
                <a:cs typeface="Arial"/>
                <a:sym typeface="Arial"/>
              </a:rPr>
              <a:t>Advertisement depicting alcohol use, abuse, sale, or distribution is prohibited.</a:t>
            </a:r>
            <a:endParaRPr sz="1050">
              <a:solidFill>
                <a:srgbClr val="575757"/>
              </a:solidFill>
              <a:latin typeface="Arial"/>
              <a:ea typeface="Arial"/>
              <a:cs typeface="Arial"/>
              <a:sym typeface="Arial"/>
            </a:endParaRPr>
          </a:p>
          <a:p>
            <a:pPr indent="-295275" lvl="0" marL="457200" rtl="0" algn="l">
              <a:spcBef>
                <a:spcPts val="0"/>
              </a:spcBef>
              <a:spcAft>
                <a:spcPts val="0"/>
              </a:spcAft>
              <a:buClr>
                <a:srgbClr val="575757"/>
              </a:buClr>
              <a:buSzPts val="1050"/>
              <a:buFont typeface="Arial"/>
              <a:buChar char="●"/>
            </a:pPr>
            <a:r>
              <a:rPr lang="en" sz="1050">
                <a:solidFill>
                  <a:srgbClr val="575757"/>
                </a:solidFill>
                <a:latin typeface="Arial"/>
                <a:ea typeface="Arial"/>
                <a:cs typeface="Arial"/>
                <a:sym typeface="Arial"/>
              </a:rPr>
              <a:t>In accordance with the University's Civility Statement, advertisements must respect the human rights and personal dignity of individuals. Therefore, advertisements that demean others on the basis of race, lifestyle, religion, disability, national origin, or sexual orientation or gender are strictly prohibited. In addition, advertisement by West Chester University student organizations should be complementary to the mission of the University and adhere to community standards of civility and good taste.</a:t>
            </a:r>
            <a:endParaRPr sz="1050">
              <a:solidFill>
                <a:srgbClr val="575757"/>
              </a:solidFill>
              <a:latin typeface="Arial"/>
              <a:ea typeface="Arial"/>
              <a:cs typeface="Arial"/>
              <a:sym typeface="Arial"/>
            </a:endParaRPr>
          </a:p>
          <a:p>
            <a:pPr indent="-295275" lvl="0" marL="457200" rtl="0" algn="l">
              <a:spcBef>
                <a:spcPts val="0"/>
              </a:spcBef>
              <a:spcAft>
                <a:spcPts val="0"/>
              </a:spcAft>
              <a:buClr>
                <a:srgbClr val="575757"/>
              </a:buClr>
              <a:buSzPts val="1050"/>
              <a:buFont typeface="Arial"/>
              <a:buChar char="●"/>
            </a:pPr>
            <a:r>
              <a:rPr lang="en" sz="1050">
                <a:solidFill>
                  <a:srgbClr val="575757"/>
                </a:solidFill>
                <a:latin typeface="Arial"/>
                <a:ea typeface="Arial"/>
                <a:cs typeface="Arial"/>
                <a:sym typeface="Arial"/>
              </a:rPr>
              <a:t>The official West Chester University logo, seal, and Ram logo may not be used without permission from the Office of Publications, Printing and Editorial Services, located in 13/15 University Avenue, 610-436-2231.</a:t>
            </a:r>
            <a:endParaRPr sz="1050">
              <a:solidFill>
                <a:srgbClr val="575757"/>
              </a:solidFill>
              <a:latin typeface="Arial"/>
              <a:ea typeface="Arial"/>
              <a:cs typeface="Arial"/>
              <a:sym typeface="Arial"/>
            </a:endParaRPr>
          </a:p>
          <a:p>
            <a:pPr indent="-295275" lvl="0" marL="457200" rtl="0" algn="l">
              <a:spcBef>
                <a:spcPts val="0"/>
              </a:spcBef>
              <a:spcAft>
                <a:spcPts val="0"/>
              </a:spcAft>
              <a:buClr>
                <a:srgbClr val="575757"/>
              </a:buClr>
              <a:buSzPts val="1050"/>
              <a:buFont typeface="Arial"/>
              <a:buChar char="●"/>
            </a:pPr>
            <a:r>
              <a:rPr lang="en" sz="1050">
                <a:solidFill>
                  <a:srgbClr val="575757"/>
                </a:solidFill>
                <a:latin typeface="Arial"/>
                <a:ea typeface="Arial"/>
                <a:cs typeface="Arial"/>
                <a:sym typeface="Arial"/>
              </a:rPr>
              <a:t>Advertisements that will be going to external and/or off campus publics must have the prior approval of the Office of Public Relations and Marketing located in 13/15 University Avenue, 610-436-3383.</a:t>
            </a:r>
            <a:endParaRPr sz="1050">
              <a:solidFill>
                <a:srgbClr val="575757"/>
              </a:solidFill>
              <a:latin typeface="Arial"/>
              <a:ea typeface="Arial"/>
              <a:cs typeface="Arial"/>
              <a:sym typeface="Arial"/>
            </a:endParaRPr>
          </a:p>
          <a:p>
            <a:pPr indent="-295275" lvl="0" marL="457200" rtl="0" algn="l">
              <a:spcBef>
                <a:spcPts val="0"/>
              </a:spcBef>
              <a:spcAft>
                <a:spcPts val="0"/>
              </a:spcAft>
              <a:buClr>
                <a:srgbClr val="575757"/>
              </a:buClr>
              <a:buSzPts val="1050"/>
              <a:buFont typeface="Arial"/>
              <a:buChar char="●"/>
            </a:pPr>
            <a:r>
              <a:rPr lang="en" sz="1050">
                <a:solidFill>
                  <a:srgbClr val="575757"/>
                </a:solidFill>
                <a:latin typeface="Arial"/>
                <a:ea typeface="Arial"/>
                <a:cs typeface="Arial"/>
                <a:sym typeface="Arial"/>
              </a:rPr>
              <a:t>All advertisements must be removed from bulletin boards and other campus locations within 24 hours of the event.</a:t>
            </a:r>
            <a:endParaRPr sz="1050">
              <a:solidFill>
                <a:srgbClr val="575757"/>
              </a:solidFill>
              <a:latin typeface="Arial"/>
              <a:ea typeface="Arial"/>
              <a:cs typeface="Arial"/>
              <a:sym typeface="Arial"/>
            </a:endParaRPr>
          </a:p>
          <a:p>
            <a:pPr indent="-295275" lvl="0" marL="457200" rtl="0" algn="l">
              <a:spcBef>
                <a:spcPts val="0"/>
              </a:spcBef>
              <a:spcAft>
                <a:spcPts val="0"/>
              </a:spcAft>
              <a:buClr>
                <a:srgbClr val="575757"/>
              </a:buClr>
              <a:buSzPts val="1050"/>
              <a:buFont typeface="Arial"/>
              <a:buChar char="●"/>
            </a:pPr>
            <a:r>
              <a:rPr lang="en" sz="1050">
                <a:solidFill>
                  <a:srgbClr val="575757"/>
                </a:solidFill>
                <a:latin typeface="Arial"/>
                <a:ea typeface="Arial"/>
                <a:cs typeface="Arial"/>
                <a:sym typeface="Arial"/>
              </a:rPr>
              <a:t>All officially recognized student organizations at West Chester University are obliged to comply with University policies; therefore, violations of this "Advertising Policy" could jeopardize a student organization recognition status on campus.</a:t>
            </a:r>
            <a:endParaRPr sz="14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Presentation</a:t>
            </a:r>
            <a:endParaRPr/>
          </a:p>
        </p:txBody>
      </p:sp>
      <p:sp>
        <p:nvSpPr>
          <p:cNvPr id="105" name="Google Shape;105;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University Policies (just reviewed)</a:t>
            </a:r>
            <a:endParaRPr/>
          </a:p>
          <a:p>
            <a:pPr indent="-311150" lvl="0" marL="457200" rtl="0" algn="l">
              <a:spcBef>
                <a:spcPts val="0"/>
              </a:spcBef>
              <a:spcAft>
                <a:spcPts val="0"/>
              </a:spcAft>
              <a:buSzPts val="1300"/>
              <a:buChar char="●"/>
            </a:pPr>
            <a:r>
              <a:rPr lang="en"/>
              <a:t>Indoor Advertising</a:t>
            </a:r>
            <a:endParaRPr/>
          </a:p>
          <a:p>
            <a:pPr indent="-311150" lvl="0" marL="457200" rtl="0" algn="l">
              <a:spcBef>
                <a:spcPts val="0"/>
              </a:spcBef>
              <a:spcAft>
                <a:spcPts val="0"/>
              </a:spcAft>
              <a:buSzPts val="1300"/>
              <a:buChar char="●"/>
            </a:pPr>
            <a:r>
              <a:rPr lang="en"/>
              <a:t>Outdoor Advertising </a:t>
            </a:r>
            <a:endParaRPr/>
          </a:p>
          <a:p>
            <a:pPr indent="-311150" lvl="0" marL="457200" rtl="0" algn="l">
              <a:spcBef>
                <a:spcPts val="0"/>
              </a:spcBef>
              <a:spcAft>
                <a:spcPts val="0"/>
              </a:spcAft>
              <a:buSzPts val="1300"/>
              <a:buChar char="●"/>
            </a:pPr>
            <a:r>
              <a:rPr lang="en"/>
              <a:t>Digital Signage</a:t>
            </a:r>
            <a:endParaRPr/>
          </a:p>
          <a:p>
            <a:pPr indent="-311150" lvl="0" marL="457200" rtl="0" algn="l">
              <a:spcBef>
                <a:spcPts val="0"/>
              </a:spcBef>
              <a:spcAft>
                <a:spcPts val="0"/>
              </a:spcAft>
              <a:buSzPts val="1300"/>
              <a:buChar char="●"/>
            </a:pPr>
            <a:r>
              <a:rPr lang="en"/>
              <a:t>On Campus Publications</a:t>
            </a:r>
            <a:endParaRPr/>
          </a:p>
          <a:p>
            <a:pPr indent="-311150" lvl="0" marL="457200" rtl="0" algn="l">
              <a:spcBef>
                <a:spcPts val="0"/>
              </a:spcBef>
              <a:spcAft>
                <a:spcPts val="0"/>
              </a:spcAft>
              <a:buSzPts val="1300"/>
              <a:buChar char="●"/>
            </a:pPr>
            <a:r>
              <a:rPr lang="en"/>
              <a:t>Tabling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17"/>
          <p:cNvPicPr preferRelativeResize="0"/>
          <p:nvPr/>
        </p:nvPicPr>
        <p:blipFill>
          <a:blip r:embed="rId3">
            <a:alphaModFix amt="9000"/>
          </a:blip>
          <a:stretch>
            <a:fillRect/>
          </a:stretch>
        </p:blipFill>
        <p:spPr>
          <a:xfrm>
            <a:off x="5035075" y="362100"/>
            <a:ext cx="4667650" cy="4882750"/>
          </a:xfrm>
          <a:prstGeom prst="rect">
            <a:avLst/>
          </a:prstGeom>
          <a:noFill/>
          <a:ln>
            <a:noFill/>
          </a:ln>
          <a:effectLst>
            <a:reflection blurRad="0" dir="5400000" dist="38100" endA="0" endPos="30000" fadeDir="5400012" kx="0" rotWithShape="0" algn="bl" stPos="0" sy="-100000" ky="0"/>
          </a:effectLst>
        </p:spPr>
      </p:pic>
      <p:sp>
        <p:nvSpPr>
          <p:cNvPr id="111" name="Google Shape;111;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Indoor Advertising</a:t>
            </a:r>
            <a:r>
              <a:rPr lang="en"/>
              <a:t> </a:t>
            </a:r>
            <a:endParaRPr/>
          </a:p>
        </p:txBody>
      </p:sp>
      <p:sp>
        <p:nvSpPr>
          <p:cNvPr id="112" name="Google Shape;112;p17"/>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0000"/>
                </a:solidFill>
              </a:rPr>
              <a:t>Posting in buildings is only permitted on designated bulletin board space with approval. Advertisements posted on walls, doors etc. are immediately removed by the Custodial Services Department.</a:t>
            </a:r>
            <a:endParaRPr sz="900">
              <a:solidFill>
                <a:srgbClr val="000000"/>
              </a:solidFill>
              <a:highlight>
                <a:srgbClr val="FFFF00"/>
              </a:highlight>
            </a:endParaRPr>
          </a:p>
          <a:p>
            <a:pPr indent="0" lvl="0" marL="0" rtl="0" algn="l">
              <a:spcBef>
                <a:spcPts val="1600"/>
              </a:spcBef>
              <a:spcAft>
                <a:spcPts val="1600"/>
              </a:spcAft>
              <a:buNone/>
            </a:pPr>
            <a:r>
              <a:t/>
            </a:r>
            <a:endParaRPr sz="900">
              <a:solidFill>
                <a:srgbClr val="000000"/>
              </a:solidFill>
            </a:endParaRPr>
          </a:p>
        </p:txBody>
      </p:sp>
      <p:pic>
        <p:nvPicPr>
          <p:cNvPr id="113" name="Google Shape;113;p17"/>
          <p:cNvPicPr preferRelativeResize="0"/>
          <p:nvPr/>
        </p:nvPicPr>
        <p:blipFill>
          <a:blip r:embed="rId4">
            <a:alphaModFix/>
          </a:blip>
          <a:stretch>
            <a:fillRect/>
          </a:stretch>
        </p:blipFill>
        <p:spPr>
          <a:xfrm>
            <a:off x="1468575" y="2294350"/>
            <a:ext cx="5974774" cy="281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Outdoor Advertising</a:t>
            </a:r>
            <a:endParaRPr/>
          </a:p>
        </p:txBody>
      </p:sp>
      <p:sp>
        <p:nvSpPr>
          <p:cNvPr id="119" name="Google Shape;119;p18"/>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b="1" lang="en" sz="1000" u="sng">
                <a:solidFill>
                  <a:srgbClr val="000000"/>
                </a:solidFill>
              </a:rPr>
              <a:t>Advertising must be approved before being posted:</a:t>
            </a:r>
            <a:endParaRPr b="1" sz="1000" u="sng">
              <a:solidFill>
                <a:srgbClr val="000000"/>
              </a:solidFill>
            </a:endParaRPr>
          </a:p>
          <a:p>
            <a:pPr indent="-292100" lvl="0" marL="457200" rtl="0" algn="l">
              <a:spcBef>
                <a:spcPts val="1100"/>
              </a:spcBef>
              <a:spcAft>
                <a:spcPts val="0"/>
              </a:spcAft>
              <a:buClr>
                <a:srgbClr val="000000"/>
              </a:buClr>
              <a:buSzPts val="1000"/>
              <a:buFont typeface="Lato"/>
              <a:buAutoNum type="romanUcPeriod"/>
            </a:pPr>
            <a:r>
              <a:rPr lang="en" sz="1000">
                <a:solidFill>
                  <a:srgbClr val="000000"/>
                </a:solidFill>
              </a:rPr>
              <a:t>Banners may be hung outside of Sykes Union on the ramp and patio railings with permission from the Sykes Union Administrative staff.</a:t>
            </a:r>
            <a:endParaRPr sz="1000">
              <a:solidFill>
                <a:srgbClr val="000000"/>
              </a:solidFill>
            </a:endParaRPr>
          </a:p>
          <a:p>
            <a:pPr indent="-292100" lvl="0" marL="457200" rtl="0" algn="l">
              <a:spcBef>
                <a:spcPts val="0"/>
              </a:spcBef>
              <a:spcAft>
                <a:spcPts val="0"/>
              </a:spcAft>
              <a:buClr>
                <a:srgbClr val="000000"/>
              </a:buClr>
              <a:buSzPts val="1000"/>
              <a:buFont typeface="Lato"/>
              <a:buAutoNum type="romanUcPeriod"/>
            </a:pPr>
            <a:r>
              <a:rPr lang="en" sz="1000">
                <a:solidFill>
                  <a:srgbClr val="000000"/>
                </a:solidFill>
              </a:rPr>
              <a:t>Banners over Church St. at the corner of University Ave. need to be approved by the West Chester Borough Council since this is not University property. An application (available from the director of student leadership and involvement in 238 Sykes Union) must be filed 30 days in advance. Once the approval is granted, a copy of the approved permit, which includes a sketch of the design, must be submitted to the director of student leadership and involvement so arrangements with the University's maintenance department can be made to hang the banner.</a:t>
            </a:r>
            <a:endParaRPr sz="1000">
              <a:solidFill>
                <a:srgbClr val="000000"/>
              </a:solidFill>
            </a:endParaRPr>
          </a:p>
          <a:p>
            <a:pPr indent="-292100" lvl="0" marL="457200" rtl="0" algn="l">
              <a:spcBef>
                <a:spcPts val="0"/>
              </a:spcBef>
              <a:spcAft>
                <a:spcPts val="0"/>
              </a:spcAft>
              <a:buClr>
                <a:srgbClr val="000000"/>
              </a:buClr>
              <a:buSzPts val="1000"/>
              <a:buFont typeface="Lato"/>
              <a:buAutoNum type="romanUcPeriod"/>
            </a:pPr>
            <a:r>
              <a:rPr lang="en" sz="1000">
                <a:solidFill>
                  <a:srgbClr val="000000"/>
                </a:solidFill>
              </a:rPr>
              <a:t>No approval is needed to post advertisements on public gazebos (e.g., by Ruby Jones). Posters and signs are not permitted on the exterior or interior surfaces of the bus stop shelters except on bulletin boards mounted inside the shelter.</a:t>
            </a:r>
            <a:endParaRPr sz="1000">
              <a:solidFill>
                <a:srgbClr val="000000"/>
              </a:solidFill>
            </a:endParaRPr>
          </a:p>
          <a:p>
            <a:pPr indent="-292100" lvl="0" marL="457200" rtl="0" algn="l">
              <a:spcBef>
                <a:spcPts val="0"/>
              </a:spcBef>
              <a:spcAft>
                <a:spcPts val="0"/>
              </a:spcAft>
              <a:buClr>
                <a:srgbClr val="000000"/>
              </a:buClr>
              <a:buSzPts val="1000"/>
              <a:buFont typeface="Lato"/>
              <a:buAutoNum type="romanUcPeriod"/>
            </a:pPr>
            <a:r>
              <a:rPr lang="en" sz="1000">
                <a:solidFill>
                  <a:srgbClr val="000000"/>
                </a:solidFill>
              </a:rPr>
              <a:t>Advertisements are not permitted on garbage cans, benches, trees, and/or exterior walls or doors of buildings.</a:t>
            </a:r>
            <a:endParaRPr sz="1000">
              <a:solidFill>
                <a:srgbClr val="000000"/>
              </a:solidFill>
            </a:endParaRPr>
          </a:p>
          <a:p>
            <a:pPr indent="-292100" lvl="0" marL="457200" rtl="0" algn="l">
              <a:spcBef>
                <a:spcPts val="0"/>
              </a:spcBef>
              <a:spcAft>
                <a:spcPts val="0"/>
              </a:spcAft>
              <a:buClr>
                <a:srgbClr val="000000"/>
              </a:buClr>
              <a:buSzPts val="1000"/>
              <a:buFont typeface="Lato"/>
              <a:buAutoNum type="romanUcPeriod"/>
            </a:pPr>
            <a:r>
              <a:rPr lang="en" sz="1000">
                <a:solidFill>
                  <a:srgbClr val="000000"/>
                </a:solidFill>
              </a:rPr>
              <a:t>"Chalking" of sidewalks or any other surface is prohibited.</a:t>
            </a:r>
            <a:endParaRPr sz="1000">
              <a:solidFill>
                <a:srgbClr val="000000"/>
              </a:solidFill>
            </a:endParaRPr>
          </a:p>
          <a:p>
            <a:pPr indent="-292100" lvl="0" marL="457200" rtl="0" algn="l">
              <a:spcBef>
                <a:spcPts val="0"/>
              </a:spcBef>
              <a:spcAft>
                <a:spcPts val="0"/>
              </a:spcAft>
              <a:buClr>
                <a:srgbClr val="000000"/>
              </a:buClr>
              <a:buSzPts val="1000"/>
              <a:buFont typeface="Lato"/>
              <a:buAutoNum type="romanUcPeriod"/>
            </a:pPr>
            <a:r>
              <a:rPr lang="en" sz="1000">
                <a:solidFill>
                  <a:srgbClr val="000000"/>
                </a:solidFill>
              </a:rPr>
              <a:t>Signs on stakes placed on University grounds must be approved in advance by a Sykes Union administrator, who will coordinate placement of advertisements with the manager of Grounds Maintenance, Josh Braid.</a:t>
            </a:r>
            <a:endParaRPr sz="1000">
              <a:solidFill>
                <a:srgbClr val="000000"/>
              </a:solidFill>
            </a:endParaRPr>
          </a:p>
        </p:txBody>
      </p:sp>
      <p:pic>
        <p:nvPicPr>
          <p:cNvPr id="120" name="Google Shape;120;p18"/>
          <p:cNvPicPr preferRelativeResize="0"/>
          <p:nvPr/>
        </p:nvPicPr>
        <p:blipFill>
          <a:blip r:embed="rId3">
            <a:alphaModFix amt="12000"/>
          </a:blip>
          <a:stretch>
            <a:fillRect/>
          </a:stretch>
        </p:blipFill>
        <p:spPr>
          <a:xfrm>
            <a:off x="2239367" y="213975"/>
            <a:ext cx="4796917"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19"/>
          <p:cNvPicPr preferRelativeResize="0"/>
          <p:nvPr/>
        </p:nvPicPr>
        <p:blipFill>
          <a:blip r:embed="rId3">
            <a:alphaModFix amt="13000"/>
          </a:blip>
          <a:stretch>
            <a:fillRect/>
          </a:stretch>
        </p:blipFill>
        <p:spPr>
          <a:xfrm>
            <a:off x="3942425" y="-740650"/>
            <a:ext cx="5143500" cy="5143500"/>
          </a:xfrm>
          <a:prstGeom prst="rect">
            <a:avLst/>
          </a:prstGeom>
          <a:noFill/>
          <a:ln>
            <a:noFill/>
          </a:ln>
        </p:spPr>
      </p:pic>
      <p:sp>
        <p:nvSpPr>
          <p:cNvPr id="126" name="Google Shape;126;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Campus </a:t>
            </a:r>
            <a:r>
              <a:rPr lang="en"/>
              <a:t>Publications</a:t>
            </a:r>
            <a:r>
              <a:rPr lang="en"/>
              <a:t> </a:t>
            </a:r>
            <a:endParaRPr/>
          </a:p>
        </p:txBody>
      </p:sp>
      <p:sp>
        <p:nvSpPr>
          <p:cNvPr id="127" name="Google Shape;127;p19"/>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Char char="●"/>
            </a:pPr>
            <a:r>
              <a:rPr lang="en" sz="1200">
                <a:solidFill>
                  <a:srgbClr val="000000"/>
                </a:solidFill>
              </a:rPr>
              <a:t>The Quad</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Weekly Student Newspaper distributed on Mondays in print and online. To advertise, email The Quad (</a:t>
            </a:r>
            <a:r>
              <a:rPr lang="en" sz="1200" u="sng">
                <a:solidFill>
                  <a:srgbClr val="000000"/>
                </a:solidFill>
                <a:hlinkClick r:id="rId4"/>
              </a:rPr>
              <a:t>QuadAdvertising@wcupa.edu</a:t>
            </a:r>
            <a:r>
              <a:rPr lang="en" sz="1200">
                <a:solidFill>
                  <a:srgbClr val="000000"/>
                </a:solidFill>
              </a:rPr>
              <a:t>).</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WCUR - The Curve</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West Chester University's Radio Station. To have an announcement read on air, complete this form located here: </a:t>
            </a:r>
            <a:r>
              <a:rPr lang="en" sz="1200" u="sng">
                <a:solidFill>
                  <a:srgbClr val="000000"/>
                </a:solidFill>
                <a:hlinkClick r:id="rId5"/>
              </a:rPr>
              <a:t>http://www.wcur.org/events_spreadtheword.html</a:t>
            </a:r>
            <a:r>
              <a:rPr lang="en" sz="1200">
                <a:solidFill>
                  <a:srgbClr val="000000"/>
                </a:solidFill>
              </a:rPr>
              <a:t> </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WCU Weekly (WCUTV)</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Weekly YouTube videos highlighting campus announcements and events. To advertise, email WCU Weekly (wcuweekly@wcupa.edu).</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RamConnect</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Student organizations and clubs are welcome to view and post events via the RamConnect online calendar.</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SAC movie preview ads</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If interested in showing your advertisement in the previews before SAC’s movie starts, contact the SAC’s movies coordinator.</a:t>
            </a:r>
            <a:r>
              <a:rPr lang="en" sz="1200">
                <a:solidFill>
                  <a:srgbClr val="000000"/>
                </a:solidFill>
                <a:highlight>
                  <a:srgbClr val="FFFF00"/>
                </a:highlight>
              </a:rPr>
              <a:t> </a:t>
            </a:r>
            <a:endParaRPr sz="1200">
              <a:solidFill>
                <a:srgbClr val="000000"/>
              </a:solidFill>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Campus Publications - Continued </a:t>
            </a:r>
            <a:endParaRPr/>
          </a:p>
        </p:txBody>
      </p:sp>
      <p:sp>
        <p:nvSpPr>
          <p:cNvPr id="133" name="Google Shape;133;p20"/>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Char char="●"/>
            </a:pPr>
            <a:r>
              <a:rPr lang="en" sz="1200">
                <a:solidFill>
                  <a:srgbClr val="000000"/>
                </a:solidFill>
              </a:rPr>
              <a:t>Ram RoundUp</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highlight>
                  <a:srgbClr val="FFFFFF"/>
                </a:highlight>
              </a:rPr>
              <a:t>Managed by the student affairs division, Ram Roundup is a  weekly email (sent every Wednesday to all-students) co</a:t>
            </a:r>
            <a:r>
              <a:rPr lang="en" sz="1200">
                <a:solidFill>
                  <a:srgbClr val="000000"/>
                </a:solidFill>
              </a:rPr>
              <a:t>ntaining announcements and information about upcoming events and initiatives. Submit a Ram Roundup request here: </a:t>
            </a:r>
            <a:r>
              <a:rPr lang="en" sz="1200" u="sng">
                <a:solidFill>
                  <a:srgbClr val="000000"/>
                </a:solidFill>
                <a:hlinkClick r:id="rId3"/>
              </a:rPr>
              <a:t>https://wcupa.edu/_services/stu/forms/informationForStudents/</a:t>
            </a:r>
            <a:r>
              <a:rPr lang="en" sz="1200">
                <a:solidFill>
                  <a:srgbClr val="000000"/>
                </a:solidFill>
              </a:rPr>
              <a:t>. </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Digital Signage</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There are 30+ flat screen televisions located in buildings across campus which display slides/ads of events and campus announcements.   Submit the </a:t>
            </a:r>
            <a:r>
              <a:rPr lang="en" sz="1200" u="sng">
                <a:solidFill>
                  <a:srgbClr val="000000"/>
                </a:solidFill>
                <a:hlinkClick r:id="rId4"/>
              </a:rPr>
              <a:t>Digital Signage Request Online Form</a:t>
            </a:r>
            <a:r>
              <a:rPr lang="en" sz="1200">
                <a:solidFill>
                  <a:srgbClr val="000000"/>
                </a:solidFill>
              </a:rPr>
              <a:t> to have your event flyer or ad displayed on the digital signage screens across campus.</a:t>
            </a:r>
            <a:endParaRPr sz="12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Stall Seat Journal</a:t>
            </a:r>
            <a:endParaRPr sz="1200">
              <a:solidFill>
                <a:srgbClr val="000000"/>
              </a:solidFill>
            </a:endParaRPr>
          </a:p>
          <a:p>
            <a:pPr indent="-292100" lvl="1" marL="914400" rtl="0" algn="l">
              <a:spcBef>
                <a:spcPts val="0"/>
              </a:spcBef>
              <a:spcAft>
                <a:spcPts val="0"/>
              </a:spcAft>
              <a:buClr>
                <a:srgbClr val="000000"/>
              </a:buClr>
              <a:buSzPts val="1000"/>
              <a:buChar char="○"/>
            </a:pPr>
            <a:r>
              <a:rPr lang="en" sz="1200">
                <a:solidFill>
                  <a:srgbClr val="000000"/>
                </a:solidFill>
              </a:rPr>
              <a:t>To advertise in Stall Seat Journal, fill out the request form: </a:t>
            </a:r>
            <a:r>
              <a:rPr lang="en" sz="1200" u="sng">
                <a:solidFill>
                  <a:srgbClr val="000000"/>
                </a:solidFill>
                <a:hlinkClick r:id="rId5"/>
              </a:rPr>
              <a:t>https://www.wcupa.edu/_services/stu.inf/stallseatform/</a:t>
            </a:r>
            <a:r>
              <a:rPr lang="en" sz="1000">
                <a:solidFill>
                  <a:srgbClr val="000000"/>
                </a:solidFill>
              </a:rPr>
              <a:t>  </a:t>
            </a:r>
            <a:endParaRPr sz="1000">
              <a:solidFill>
                <a:srgbClr val="000000"/>
              </a:solidFill>
            </a:endParaRPr>
          </a:p>
        </p:txBody>
      </p:sp>
      <p:pic>
        <p:nvPicPr>
          <p:cNvPr id="134" name="Google Shape;134;p20"/>
          <p:cNvPicPr preferRelativeResize="0"/>
          <p:nvPr/>
        </p:nvPicPr>
        <p:blipFill>
          <a:blip r:embed="rId6">
            <a:alphaModFix amt="7000"/>
          </a:blip>
          <a:stretch>
            <a:fillRect/>
          </a:stretch>
        </p:blipFill>
        <p:spPr>
          <a:xfrm>
            <a:off x="4912200" y="587550"/>
            <a:ext cx="3901700" cy="352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areas of marketing</a:t>
            </a:r>
            <a:endParaRPr/>
          </a:p>
        </p:txBody>
      </p:sp>
      <p:sp>
        <p:nvSpPr>
          <p:cNvPr id="140" name="Google Shape;140;p21"/>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rgbClr val="000000"/>
              </a:buClr>
              <a:buSzPts val="1100"/>
              <a:buChar char="●"/>
            </a:pPr>
            <a:r>
              <a:rPr lang="en" sz="1100">
                <a:solidFill>
                  <a:srgbClr val="000000"/>
                </a:solidFill>
              </a:rPr>
              <a:t>Table tents and banners in the Lawrence Center Dining Hall</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a:solidFill>
                  <a:srgbClr val="000000"/>
                </a:solidFill>
              </a:rPr>
              <a:t>If you want to post advertisements in the napkin holders in Sykes or Lawrence, email  Campus Dining Services (wcudiningservices@wcupa.edu ). They handle advertising on a case by case basis depending on what the advertising is for. Generally, they use the napkin holders for their own advertising but they offer other areas of advertisement as well, such as social media and some of their advertising boards.</a:t>
            </a:r>
            <a:endParaRPr>
              <a:solidFill>
                <a:srgbClr val="000000"/>
              </a:solidFill>
            </a:endParaRPr>
          </a:p>
          <a:p>
            <a:pPr indent="-298450" lvl="0" marL="457200" rtl="0" algn="l">
              <a:lnSpc>
                <a:spcPct val="100000"/>
              </a:lnSpc>
              <a:spcBef>
                <a:spcPts val="0"/>
              </a:spcBef>
              <a:spcAft>
                <a:spcPts val="0"/>
              </a:spcAft>
              <a:buClr>
                <a:srgbClr val="000000"/>
              </a:buClr>
              <a:buSzPts val="1100"/>
              <a:buChar char="●"/>
            </a:pPr>
            <a:r>
              <a:rPr lang="en" sz="1100">
                <a:solidFill>
                  <a:srgbClr val="000000"/>
                </a:solidFill>
              </a:rPr>
              <a:t>Mailboxes</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a:solidFill>
                  <a:srgbClr val="000000"/>
                </a:solidFill>
              </a:rPr>
              <a:t>Fliers can be placed  in the student organization mailboxes in the Center for Student Involvement in Sykes Student Union.</a:t>
            </a:r>
            <a:endParaRPr>
              <a:solidFill>
                <a:srgbClr val="000000"/>
              </a:solidFill>
            </a:endParaRPr>
          </a:p>
          <a:p>
            <a:pPr indent="-298450" lvl="0" marL="457200" rtl="0" algn="l">
              <a:lnSpc>
                <a:spcPct val="100000"/>
              </a:lnSpc>
              <a:spcBef>
                <a:spcPts val="0"/>
              </a:spcBef>
              <a:spcAft>
                <a:spcPts val="0"/>
              </a:spcAft>
              <a:buClr>
                <a:srgbClr val="000000"/>
              </a:buClr>
              <a:buSzPts val="1100"/>
              <a:buChar char="●"/>
            </a:pPr>
            <a:r>
              <a:rPr lang="en" sz="1100">
                <a:solidFill>
                  <a:srgbClr val="000000"/>
                </a:solidFill>
              </a:rPr>
              <a:t>West Chester University’s Social Media</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a:solidFill>
                  <a:srgbClr val="000000"/>
                </a:solidFill>
              </a:rPr>
              <a:t>If you would like your event promoted via WCU's main social media channels, please contact Melissa Rudolph (</a:t>
            </a:r>
            <a:r>
              <a:rPr lang="en" u="sng">
                <a:solidFill>
                  <a:srgbClr val="000000"/>
                </a:solidFill>
                <a:hlinkClick r:id="rId3"/>
              </a:rPr>
              <a:t>mrudolph@wcupa.edu</a:t>
            </a:r>
            <a:r>
              <a:rPr lang="en">
                <a:solidFill>
                  <a:srgbClr val="000000"/>
                </a:solidFill>
              </a:rPr>
              <a:t>). She can also help with establishing a social media presence. </a:t>
            </a:r>
            <a:endParaRPr>
              <a:solidFill>
                <a:srgbClr val="000000"/>
              </a:solidFill>
            </a:endParaRPr>
          </a:p>
          <a:p>
            <a:pPr indent="-298450" lvl="1" marL="914400" rtl="0" algn="l">
              <a:lnSpc>
                <a:spcPct val="100000"/>
              </a:lnSpc>
              <a:spcBef>
                <a:spcPts val="0"/>
              </a:spcBef>
              <a:spcAft>
                <a:spcPts val="0"/>
              </a:spcAft>
              <a:buClr>
                <a:srgbClr val="000000"/>
              </a:buClr>
              <a:buSzPts val="1100"/>
              <a:buChar char="○"/>
            </a:pPr>
            <a:r>
              <a:rPr lang="en">
                <a:solidFill>
                  <a:srgbClr val="000000"/>
                </a:solidFill>
              </a:rPr>
              <a:t>If you publish a Facebook Event, please add "West Chester University of PA" as a co-host of the event.</a:t>
            </a:r>
            <a:endParaRPr>
              <a:solidFill>
                <a:srgbClr val="000000"/>
              </a:solidFill>
            </a:endParaRPr>
          </a:p>
          <a:p>
            <a:pPr indent="-298450" lvl="0" marL="457200" rtl="0" algn="l">
              <a:lnSpc>
                <a:spcPct val="100000"/>
              </a:lnSpc>
              <a:spcBef>
                <a:spcPts val="0"/>
              </a:spcBef>
              <a:spcAft>
                <a:spcPts val="0"/>
              </a:spcAft>
              <a:buClr>
                <a:srgbClr val="000000"/>
              </a:buClr>
              <a:buSzPts val="1100"/>
              <a:buChar char="●"/>
            </a:pPr>
            <a:r>
              <a:rPr lang="en" sz="1100">
                <a:solidFill>
                  <a:srgbClr val="000000"/>
                </a:solidFill>
              </a:rPr>
              <a:t>Marketing Outside West Chester University</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a:solidFill>
                  <a:srgbClr val="000000"/>
                </a:solidFill>
              </a:rPr>
              <a:t>You may also contact the West Chester Borough Council or approach individual businesses for permission to advertise in their business.</a:t>
            </a:r>
            <a:endParaRPr>
              <a:solidFill>
                <a:srgbClr val="000000"/>
              </a:solidFill>
            </a:endParaRPr>
          </a:p>
        </p:txBody>
      </p:sp>
      <p:pic>
        <p:nvPicPr>
          <p:cNvPr id="141" name="Google Shape;141;p21"/>
          <p:cNvPicPr preferRelativeResize="0"/>
          <p:nvPr/>
        </p:nvPicPr>
        <p:blipFill>
          <a:blip r:embed="rId4">
            <a:alphaModFix/>
          </a:blip>
          <a:stretch>
            <a:fillRect/>
          </a:stretch>
        </p:blipFill>
        <p:spPr>
          <a:xfrm>
            <a:off x="5292075" y="608975"/>
            <a:ext cx="896576" cy="896576"/>
          </a:xfrm>
          <a:prstGeom prst="rect">
            <a:avLst/>
          </a:prstGeom>
          <a:noFill/>
          <a:ln>
            <a:noFill/>
          </a:ln>
        </p:spPr>
      </p:pic>
      <p:pic>
        <p:nvPicPr>
          <p:cNvPr id="142" name="Google Shape;142;p21"/>
          <p:cNvPicPr preferRelativeResize="0"/>
          <p:nvPr/>
        </p:nvPicPr>
        <p:blipFill>
          <a:blip r:embed="rId5">
            <a:alphaModFix/>
          </a:blip>
          <a:stretch>
            <a:fillRect/>
          </a:stretch>
        </p:blipFill>
        <p:spPr>
          <a:xfrm>
            <a:off x="6537575" y="608975"/>
            <a:ext cx="896576" cy="909212"/>
          </a:xfrm>
          <a:prstGeom prst="rect">
            <a:avLst/>
          </a:prstGeom>
          <a:noFill/>
          <a:ln>
            <a:noFill/>
          </a:ln>
        </p:spPr>
      </p:pic>
      <p:pic>
        <p:nvPicPr>
          <p:cNvPr id="143" name="Google Shape;143;p21"/>
          <p:cNvPicPr preferRelativeResize="0"/>
          <p:nvPr/>
        </p:nvPicPr>
        <p:blipFill>
          <a:blip r:embed="rId6">
            <a:alphaModFix/>
          </a:blip>
          <a:stretch>
            <a:fillRect/>
          </a:stretch>
        </p:blipFill>
        <p:spPr>
          <a:xfrm>
            <a:off x="7783075" y="631750"/>
            <a:ext cx="896575" cy="896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