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5"/>
  </p:handoutMasterIdLst>
  <p:sldIdLst>
    <p:sldId id="290" r:id="rId5"/>
    <p:sldId id="323" r:id="rId6"/>
    <p:sldId id="325" r:id="rId7"/>
    <p:sldId id="324" r:id="rId8"/>
    <p:sldId id="329" r:id="rId9"/>
    <p:sldId id="330" r:id="rId10"/>
    <p:sldId id="328" r:id="rId11"/>
    <p:sldId id="326" r:id="rId12"/>
    <p:sldId id="327" r:id="rId13"/>
    <p:sldId id="295"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A57"/>
    <a:srgbClr val="ECD06A"/>
    <a:srgbClr val="37BF64"/>
    <a:srgbClr val="E6914A"/>
    <a:srgbClr val="5FD185"/>
    <a:srgbClr val="C977CB"/>
    <a:srgbClr val="D6A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461B70-5F01-4598-8C3D-88CAC443DF48}" v="2831" dt="2020-10-19T15:48:41.456"/>
    <p1510:client id="{DF5CE51D-6F4A-FDF6-E1F8-B33A764B8951}" v="43" dt="2020-10-20T13:43:31.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dman, Steven" userId="S::sfeldman@wcupa.edu::0dd7a48d-bf50-4980-be7a-bd7900b3a03e" providerId="AD" clId="Web-{DF5CE51D-6F4A-FDF6-E1F8-B33A764B8951}"/>
    <pc:docChg chg="delSld modSld">
      <pc:chgData name="Feldman, Steven" userId="S::sfeldman@wcupa.edu::0dd7a48d-bf50-4980-be7a-bd7900b3a03e" providerId="AD" clId="Web-{DF5CE51D-6F4A-FDF6-E1F8-B33A764B8951}" dt="2020-10-20T13:43:31.967" v="40"/>
      <pc:docMkLst>
        <pc:docMk/>
      </pc:docMkLst>
      <pc:sldChg chg="del">
        <pc:chgData name="Feldman, Steven" userId="S::sfeldman@wcupa.edu::0dd7a48d-bf50-4980-be7a-bd7900b3a03e" providerId="AD" clId="Web-{DF5CE51D-6F4A-FDF6-E1F8-B33A764B8951}" dt="2020-10-20T13:43:26.466" v="31"/>
        <pc:sldMkLst>
          <pc:docMk/>
          <pc:sldMk cId="2146821244" sldId="272"/>
        </pc:sldMkLst>
      </pc:sldChg>
      <pc:sldChg chg="del">
        <pc:chgData name="Feldman, Steven" userId="S::sfeldman@wcupa.edu::0dd7a48d-bf50-4980-be7a-bd7900b3a03e" providerId="AD" clId="Web-{DF5CE51D-6F4A-FDF6-E1F8-B33A764B8951}" dt="2020-10-20T13:43:31.951" v="35"/>
        <pc:sldMkLst>
          <pc:docMk/>
          <pc:sldMk cId="3592323249" sldId="280"/>
        </pc:sldMkLst>
      </pc:sldChg>
      <pc:sldChg chg="del">
        <pc:chgData name="Feldman, Steven" userId="S::sfeldman@wcupa.edu::0dd7a48d-bf50-4980-be7a-bd7900b3a03e" providerId="AD" clId="Web-{DF5CE51D-6F4A-FDF6-E1F8-B33A764B8951}" dt="2020-10-20T13:43:31.951" v="39"/>
        <pc:sldMkLst>
          <pc:docMk/>
          <pc:sldMk cId="2908592981" sldId="289"/>
        </pc:sldMkLst>
      </pc:sldChg>
      <pc:sldChg chg="modSp">
        <pc:chgData name="Feldman, Steven" userId="S::sfeldman@wcupa.edu::0dd7a48d-bf50-4980-be7a-bd7900b3a03e" providerId="AD" clId="Web-{DF5CE51D-6F4A-FDF6-E1F8-B33A764B8951}" dt="2020-10-20T13:43:15.044" v="28" actId="20577"/>
        <pc:sldMkLst>
          <pc:docMk/>
          <pc:sldMk cId="1136675763" sldId="290"/>
        </pc:sldMkLst>
        <pc:spChg chg="mod">
          <ac:chgData name="Feldman, Steven" userId="S::sfeldman@wcupa.edu::0dd7a48d-bf50-4980-be7a-bd7900b3a03e" providerId="AD" clId="Web-{DF5CE51D-6F4A-FDF6-E1F8-B33A764B8951}" dt="2020-10-20T13:42:59.246" v="20" actId="20577"/>
          <ac:spMkLst>
            <pc:docMk/>
            <pc:sldMk cId="1136675763" sldId="290"/>
            <ac:spMk id="2" creationId="{00000000-0000-0000-0000-000000000000}"/>
          </ac:spMkLst>
        </pc:spChg>
        <pc:spChg chg="mod">
          <ac:chgData name="Feldman, Steven" userId="S::sfeldman@wcupa.edu::0dd7a48d-bf50-4980-be7a-bd7900b3a03e" providerId="AD" clId="Web-{DF5CE51D-6F4A-FDF6-E1F8-B33A764B8951}" dt="2020-10-20T13:43:15.044" v="28" actId="20577"/>
          <ac:spMkLst>
            <pc:docMk/>
            <pc:sldMk cId="1136675763" sldId="290"/>
            <ac:spMk id="3" creationId="{00000000-0000-0000-0000-000000000000}"/>
          </ac:spMkLst>
        </pc:spChg>
      </pc:sldChg>
      <pc:sldChg chg="del">
        <pc:chgData name="Feldman, Steven" userId="S::sfeldman@wcupa.edu::0dd7a48d-bf50-4980-be7a-bd7900b3a03e" providerId="AD" clId="Web-{DF5CE51D-6F4A-FDF6-E1F8-B33A764B8951}" dt="2020-10-20T13:43:31.951" v="36"/>
        <pc:sldMkLst>
          <pc:docMk/>
          <pc:sldMk cId="871959820" sldId="294"/>
        </pc:sldMkLst>
      </pc:sldChg>
      <pc:sldChg chg="del">
        <pc:chgData name="Feldman, Steven" userId="S::sfeldman@wcupa.edu::0dd7a48d-bf50-4980-be7a-bd7900b3a03e" providerId="AD" clId="Web-{DF5CE51D-6F4A-FDF6-E1F8-B33A764B8951}" dt="2020-10-20T13:43:31.951" v="34"/>
        <pc:sldMkLst>
          <pc:docMk/>
          <pc:sldMk cId="2733432207" sldId="307"/>
        </pc:sldMkLst>
      </pc:sldChg>
      <pc:sldChg chg="del">
        <pc:chgData name="Feldman, Steven" userId="S::sfeldman@wcupa.edu::0dd7a48d-bf50-4980-be7a-bd7900b3a03e" providerId="AD" clId="Web-{DF5CE51D-6F4A-FDF6-E1F8-B33A764B8951}" dt="2020-10-20T13:43:31.951" v="37"/>
        <pc:sldMkLst>
          <pc:docMk/>
          <pc:sldMk cId="1020767626" sldId="315"/>
        </pc:sldMkLst>
      </pc:sldChg>
      <pc:sldChg chg="del">
        <pc:chgData name="Feldman, Steven" userId="S::sfeldman@wcupa.edu::0dd7a48d-bf50-4980-be7a-bd7900b3a03e" providerId="AD" clId="Web-{DF5CE51D-6F4A-FDF6-E1F8-B33A764B8951}" dt="2020-10-20T13:43:31.951" v="33"/>
        <pc:sldMkLst>
          <pc:docMk/>
          <pc:sldMk cId="3610081997" sldId="319"/>
        </pc:sldMkLst>
      </pc:sldChg>
      <pc:sldChg chg="del">
        <pc:chgData name="Feldman, Steven" userId="S::sfeldman@wcupa.edu::0dd7a48d-bf50-4980-be7a-bd7900b3a03e" providerId="AD" clId="Web-{DF5CE51D-6F4A-FDF6-E1F8-B33A764B8951}" dt="2020-10-20T13:43:31.951" v="38"/>
        <pc:sldMkLst>
          <pc:docMk/>
          <pc:sldMk cId="3027266021" sldId="320"/>
        </pc:sldMkLst>
      </pc:sldChg>
      <pc:sldChg chg="del">
        <pc:chgData name="Feldman, Steven" userId="S::sfeldman@wcupa.edu::0dd7a48d-bf50-4980-be7a-bd7900b3a03e" providerId="AD" clId="Web-{DF5CE51D-6F4A-FDF6-E1F8-B33A764B8951}" dt="2020-10-20T13:43:31.967" v="40"/>
        <pc:sldMkLst>
          <pc:docMk/>
          <pc:sldMk cId="2494840482" sldId="322"/>
        </pc:sldMkLst>
      </pc:sldChg>
      <pc:sldChg chg="del">
        <pc:chgData name="Feldman, Steven" userId="S::sfeldman@wcupa.edu::0dd7a48d-bf50-4980-be7a-bd7900b3a03e" providerId="AD" clId="Web-{DF5CE51D-6F4A-FDF6-E1F8-B33A764B8951}" dt="2020-10-20T13:43:31.951" v="32"/>
        <pc:sldMkLst>
          <pc:docMk/>
          <pc:sldMk cId="1910490238" sldId="3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ED2CAE5F-5F58-488B-9F3C-CF279867FBC0}" type="datetimeFigureOut">
              <a:rPr lang="en-US" smtClean="0"/>
              <a:t>10/21/2020</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EB78C2F5-1F14-4B0D-8D7B-C4A8CD3D2404}" type="slidenum">
              <a:rPr lang="en-US" smtClean="0"/>
              <a:t>‹#›</a:t>
            </a:fld>
            <a:endParaRPr lang="en-US"/>
          </a:p>
        </p:txBody>
      </p:sp>
    </p:spTree>
    <p:extLst>
      <p:ext uri="{BB962C8B-B14F-4D97-AF65-F5344CB8AC3E}">
        <p14:creationId xmlns:p14="http://schemas.microsoft.com/office/powerpoint/2010/main" val="31422519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019DA6-5606-4D45-890C-031AEFA14884}"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EB81B-DA33-481A-A31D-651C6F97A803}" type="slidenum">
              <a:rPr lang="en-US" smtClean="0"/>
              <a:t>‹#›</a:t>
            </a:fld>
            <a:endParaRPr lang="en-US"/>
          </a:p>
        </p:txBody>
      </p:sp>
    </p:spTree>
    <p:extLst>
      <p:ext uri="{BB962C8B-B14F-4D97-AF65-F5344CB8AC3E}">
        <p14:creationId xmlns:p14="http://schemas.microsoft.com/office/powerpoint/2010/main" val="73303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19DA6-5606-4D45-890C-031AEFA14884}"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EB81B-DA33-481A-A31D-651C6F97A803}" type="slidenum">
              <a:rPr lang="en-US" smtClean="0"/>
              <a:t>‹#›</a:t>
            </a:fld>
            <a:endParaRPr lang="en-US"/>
          </a:p>
        </p:txBody>
      </p:sp>
    </p:spTree>
    <p:extLst>
      <p:ext uri="{BB962C8B-B14F-4D97-AF65-F5344CB8AC3E}">
        <p14:creationId xmlns:p14="http://schemas.microsoft.com/office/powerpoint/2010/main" val="171479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19DA6-5606-4D45-890C-031AEFA14884}"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EB81B-DA33-481A-A31D-651C6F97A803}" type="slidenum">
              <a:rPr lang="en-US" smtClean="0"/>
              <a:t>‹#›</a:t>
            </a:fld>
            <a:endParaRPr lang="en-US"/>
          </a:p>
        </p:txBody>
      </p:sp>
    </p:spTree>
    <p:extLst>
      <p:ext uri="{BB962C8B-B14F-4D97-AF65-F5344CB8AC3E}">
        <p14:creationId xmlns:p14="http://schemas.microsoft.com/office/powerpoint/2010/main" val="413717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19DA6-5606-4D45-890C-031AEFA14884}"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EB81B-DA33-481A-A31D-651C6F97A803}" type="slidenum">
              <a:rPr lang="en-US" smtClean="0"/>
              <a:t>‹#›</a:t>
            </a:fld>
            <a:endParaRPr lang="en-US"/>
          </a:p>
        </p:txBody>
      </p:sp>
    </p:spTree>
    <p:extLst>
      <p:ext uri="{BB962C8B-B14F-4D97-AF65-F5344CB8AC3E}">
        <p14:creationId xmlns:p14="http://schemas.microsoft.com/office/powerpoint/2010/main" val="418331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019DA6-5606-4D45-890C-031AEFA14884}"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EB81B-DA33-481A-A31D-651C6F97A803}" type="slidenum">
              <a:rPr lang="en-US" smtClean="0"/>
              <a:t>‹#›</a:t>
            </a:fld>
            <a:endParaRPr lang="en-US"/>
          </a:p>
        </p:txBody>
      </p:sp>
    </p:spTree>
    <p:extLst>
      <p:ext uri="{BB962C8B-B14F-4D97-AF65-F5344CB8AC3E}">
        <p14:creationId xmlns:p14="http://schemas.microsoft.com/office/powerpoint/2010/main" val="145185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019DA6-5606-4D45-890C-031AEFA14884}"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EB81B-DA33-481A-A31D-651C6F97A803}" type="slidenum">
              <a:rPr lang="en-US" smtClean="0"/>
              <a:t>‹#›</a:t>
            </a:fld>
            <a:endParaRPr lang="en-US"/>
          </a:p>
        </p:txBody>
      </p:sp>
    </p:spTree>
    <p:extLst>
      <p:ext uri="{BB962C8B-B14F-4D97-AF65-F5344CB8AC3E}">
        <p14:creationId xmlns:p14="http://schemas.microsoft.com/office/powerpoint/2010/main" val="221955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019DA6-5606-4D45-890C-031AEFA14884}" type="datetimeFigureOut">
              <a:rPr lang="en-US" smtClean="0"/>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CEB81B-DA33-481A-A31D-651C6F97A803}" type="slidenum">
              <a:rPr lang="en-US" smtClean="0"/>
              <a:t>‹#›</a:t>
            </a:fld>
            <a:endParaRPr lang="en-US"/>
          </a:p>
        </p:txBody>
      </p:sp>
    </p:spTree>
    <p:extLst>
      <p:ext uri="{BB962C8B-B14F-4D97-AF65-F5344CB8AC3E}">
        <p14:creationId xmlns:p14="http://schemas.microsoft.com/office/powerpoint/2010/main" val="60462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019DA6-5606-4D45-890C-031AEFA14884}" type="datetimeFigureOut">
              <a:rPr lang="en-US" smtClean="0"/>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CEB81B-DA33-481A-A31D-651C6F97A803}" type="slidenum">
              <a:rPr lang="en-US" smtClean="0"/>
              <a:t>‹#›</a:t>
            </a:fld>
            <a:endParaRPr lang="en-US"/>
          </a:p>
        </p:txBody>
      </p:sp>
    </p:spTree>
    <p:extLst>
      <p:ext uri="{BB962C8B-B14F-4D97-AF65-F5344CB8AC3E}">
        <p14:creationId xmlns:p14="http://schemas.microsoft.com/office/powerpoint/2010/main" val="296086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19DA6-5606-4D45-890C-031AEFA14884}" type="datetimeFigureOut">
              <a:rPr lang="en-US" smtClean="0"/>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CEB81B-DA33-481A-A31D-651C6F97A803}" type="slidenum">
              <a:rPr lang="en-US" smtClean="0"/>
              <a:t>‹#›</a:t>
            </a:fld>
            <a:endParaRPr lang="en-US"/>
          </a:p>
        </p:txBody>
      </p:sp>
    </p:spTree>
    <p:extLst>
      <p:ext uri="{BB962C8B-B14F-4D97-AF65-F5344CB8AC3E}">
        <p14:creationId xmlns:p14="http://schemas.microsoft.com/office/powerpoint/2010/main" val="244779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019DA6-5606-4D45-890C-031AEFA14884}"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EB81B-DA33-481A-A31D-651C6F97A803}" type="slidenum">
              <a:rPr lang="en-US" smtClean="0"/>
              <a:t>‹#›</a:t>
            </a:fld>
            <a:endParaRPr lang="en-US"/>
          </a:p>
        </p:txBody>
      </p:sp>
    </p:spTree>
    <p:extLst>
      <p:ext uri="{BB962C8B-B14F-4D97-AF65-F5344CB8AC3E}">
        <p14:creationId xmlns:p14="http://schemas.microsoft.com/office/powerpoint/2010/main" val="388578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019DA6-5606-4D45-890C-031AEFA14884}"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EB81B-DA33-481A-A31D-651C6F97A803}" type="slidenum">
              <a:rPr lang="en-US" smtClean="0"/>
              <a:t>‹#›</a:t>
            </a:fld>
            <a:endParaRPr lang="en-US"/>
          </a:p>
        </p:txBody>
      </p:sp>
    </p:spTree>
    <p:extLst>
      <p:ext uri="{BB962C8B-B14F-4D97-AF65-F5344CB8AC3E}">
        <p14:creationId xmlns:p14="http://schemas.microsoft.com/office/powerpoint/2010/main" val="277368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19DA6-5606-4D45-890C-031AEFA14884}" type="datetimeFigureOut">
              <a:rPr lang="en-US" smtClean="0"/>
              <a:t>10/21/2020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EB81B-DA33-481A-A31D-651C6F97A803}" type="slidenum">
              <a:rPr lang="en-US" smtClean="0"/>
              <a:t>‹#›</a:t>
            </a:fld>
            <a:endParaRPr lang="en-US"/>
          </a:p>
        </p:txBody>
      </p:sp>
    </p:spTree>
    <p:extLst>
      <p:ext uri="{BB962C8B-B14F-4D97-AF65-F5344CB8AC3E}">
        <p14:creationId xmlns:p14="http://schemas.microsoft.com/office/powerpoint/2010/main" val="1296971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34758" y="1681762"/>
            <a:ext cx="9144000" cy="2387600"/>
          </a:xfrm>
        </p:spPr>
        <p:txBody>
          <a:bodyPr anchor="ctr">
            <a:normAutofit/>
          </a:bodyPr>
          <a:lstStyle/>
          <a:p>
            <a:r>
              <a:rPr lang="en-US" sz="6600" dirty="0">
                <a:solidFill>
                  <a:schemeClr val="bg1"/>
                </a:solidFill>
                <a:latin typeface="Tw Cen MT Condensed Extra Bold"/>
              </a:rPr>
              <a:t>Center for Trans &amp; Queer Advocacy</a:t>
            </a:r>
            <a:endParaRPr lang="en-US" dirty="0">
              <a:solidFill>
                <a:schemeClr val="bg1"/>
              </a:solidFill>
            </a:endParaRPr>
          </a:p>
        </p:txBody>
      </p:sp>
      <p:sp>
        <p:nvSpPr>
          <p:cNvPr id="3" name="Subtitle 2"/>
          <p:cNvSpPr>
            <a:spLocks noGrp="1"/>
          </p:cNvSpPr>
          <p:nvPr>
            <p:ph type="subTitle" idx="1"/>
          </p:nvPr>
        </p:nvSpPr>
        <p:spPr>
          <a:xfrm>
            <a:off x="1498899" y="4564849"/>
            <a:ext cx="9613392" cy="1655762"/>
          </a:xfrm>
        </p:spPr>
        <p:txBody>
          <a:bodyPr vert="horz" lIns="91440" tIns="45720" rIns="91440" bIns="45720" rtlCol="0" anchor="t">
            <a:normAutofit/>
          </a:bodyPr>
          <a:lstStyle/>
          <a:p>
            <a:r>
              <a:rPr lang="en-US" sz="3200" dirty="0">
                <a:solidFill>
                  <a:schemeClr val="bg1"/>
                </a:solidFill>
                <a:latin typeface="Yu Gothic UI Light"/>
                <a:ea typeface="Yu Gothic UI Light"/>
              </a:rPr>
              <a:t>West Chester University</a:t>
            </a:r>
            <a:endParaRPr lang="en-US" sz="3200">
              <a:solidFill>
                <a:schemeClr val="bg1"/>
              </a:solidFill>
              <a:latin typeface="Calibri"/>
              <a:ea typeface="Yu Gothic UI Light"/>
              <a:cs typeface="Calibri"/>
            </a:endParaRPr>
          </a:p>
        </p:txBody>
      </p:sp>
      <p:grpSp>
        <p:nvGrpSpPr>
          <p:cNvPr id="10" name="Group 9"/>
          <p:cNvGrpSpPr/>
          <p:nvPr/>
        </p:nvGrpSpPr>
        <p:grpSpPr>
          <a:xfrm>
            <a:off x="155447" y="-73152"/>
            <a:ext cx="979289" cy="6931152"/>
            <a:chOff x="155448" y="0"/>
            <a:chExt cx="768096" cy="6858000"/>
          </a:xfrm>
        </p:grpSpPr>
        <p:sp>
          <p:nvSpPr>
            <p:cNvPr id="4" name="Rectangle 3"/>
            <p:cNvSpPr/>
            <p:nvPr/>
          </p:nvSpPr>
          <p:spPr>
            <a:xfrm>
              <a:off x="155448" y="0"/>
              <a:ext cx="128016" cy="6858000"/>
            </a:xfrm>
            <a:prstGeom prst="rect">
              <a:avLst/>
            </a:prstGeom>
            <a:solidFill>
              <a:srgbClr val="D95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3464" y="0"/>
              <a:ext cx="128016" cy="6858000"/>
            </a:xfrm>
            <a:prstGeom prst="rect">
              <a:avLst/>
            </a:prstGeom>
            <a:solidFill>
              <a:srgbClr val="E69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1480" y="0"/>
              <a:ext cx="128016" cy="6858000"/>
            </a:xfrm>
            <a:prstGeom prst="rect">
              <a:avLst/>
            </a:prstGeom>
            <a:solidFill>
              <a:srgbClr val="ECD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9496" y="0"/>
              <a:ext cx="128016" cy="6858000"/>
            </a:xfrm>
            <a:prstGeom prst="rect">
              <a:avLst/>
            </a:prstGeom>
            <a:solidFill>
              <a:srgbClr val="5FD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7512" y="0"/>
              <a:ext cx="12801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5528" y="0"/>
              <a:ext cx="128016" cy="6858000"/>
            </a:xfrm>
            <a:prstGeom prst="rect">
              <a:avLst/>
            </a:prstGeom>
            <a:solidFill>
              <a:srgbClr val="C97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descr="A close up of a sign&#10;&#10;Description automatically generated">
            <a:extLst>
              <a:ext uri="{FF2B5EF4-FFF2-40B4-BE49-F238E27FC236}">
                <a16:creationId xmlns:a16="http://schemas.microsoft.com/office/drawing/2014/main" xmlns="" id="{34927098-03ED-4A8C-8EEB-73F2E3BDE3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7978" y="5394647"/>
            <a:ext cx="1426029" cy="1426029"/>
          </a:xfrm>
          <a:prstGeom prst="rect">
            <a:avLst/>
          </a:prstGeom>
        </p:spPr>
      </p:pic>
    </p:spTree>
    <p:extLst>
      <p:ext uri="{BB962C8B-B14F-4D97-AF65-F5344CB8AC3E}">
        <p14:creationId xmlns:p14="http://schemas.microsoft.com/office/powerpoint/2010/main" val="1136675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8696" y="912051"/>
            <a:ext cx="9144000" cy="2387600"/>
          </a:xfrm>
        </p:spPr>
        <p:txBody>
          <a:bodyPr>
            <a:normAutofit/>
          </a:bodyPr>
          <a:lstStyle/>
          <a:p>
            <a:r>
              <a:rPr lang="en-US" sz="9600" u="sng">
                <a:solidFill>
                  <a:schemeClr val="bg1"/>
                </a:solidFill>
                <a:latin typeface="Tw Cen MT Condensed Extra Bold" panose="020B0803020202020204" pitchFamily="34" charset="0"/>
              </a:rPr>
              <a:t>Thank you!</a:t>
            </a:r>
          </a:p>
        </p:txBody>
      </p:sp>
      <p:sp>
        <p:nvSpPr>
          <p:cNvPr id="3" name="Subtitle 2"/>
          <p:cNvSpPr>
            <a:spLocks noGrp="1"/>
          </p:cNvSpPr>
          <p:nvPr>
            <p:ph type="subTitle" idx="1"/>
          </p:nvPr>
        </p:nvSpPr>
        <p:spPr>
          <a:xfrm>
            <a:off x="1524000" y="3684156"/>
            <a:ext cx="9613392" cy="1074275"/>
          </a:xfrm>
        </p:spPr>
        <p:txBody>
          <a:bodyPr>
            <a:normAutofit/>
          </a:bodyPr>
          <a:lstStyle/>
          <a:p>
            <a:r>
              <a:rPr lang="en-US">
                <a:solidFill>
                  <a:schemeClr val="bg1"/>
                </a:solidFill>
                <a:latin typeface="Yu Gothic UI Light" panose="020B0300000000000000" pitchFamily="34" charset="-128"/>
                <a:ea typeface="Yu Gothic UI Light" panose="020B0300000000000000" pitchFamily="34" charset="-128"/>
              </a:rPr>
              <a:t>Email: TransAndQueer@wcupa.edu</a:t>
            </a:r>
          </a:p>
          <a:p>
            <a:r>
              <a:rPr lang="en-US">
                <a:solidFill>
                  <a:schemeClr val="bg1"/>
                </a:solidFill>
                <a:latin typeface="Yu Gothic UI Light" panose="020B0300000000000000" pitchFamily="34" charset="-128"/>
                <a:ea typeface="Yu Gothic UI Light" panose="020B0300000000000000" pitchFamily="34" charset="-128"/>
              </a:rPr>
              <a:t>Phone: 610-436-3147</a:t>
            </a:r>
          </a:p>
          <a:p>
            <a:endParaRPr lang="en-US">
              <a:solidFill>
                <a:schemeClr val="bg1"/>
              </a:solidFill>
              <a:latin typeface="Yu Gothic UI Light" panose="020B0300000000000000" pitchFamily="34" charset="-128"/>
              <a:ea typeface="Yu Gothic UI Light" panose="020B0300000000000000" pitchFamily="34" charset="-128"/>
            </a:endParaRPr>
          </a:p>
        </p:txBody>
      </p:sp>
      <p:grpSp>
        <p:nvGrpSpPr>
          <p:cNvPr id="10" name="Group 9"/>
          <p:cNvGrpSpPr/>
          <p:nvPr/>
        </p:nvGrpSpPr>
        <p:grpSpPr>
          <a:xfrm>
            <a:off x="155448" y="-73152"/>
            <a:ext cx="347472" cy="6931152"/>
            <a:chOff x="155448" y="0"/>
            <a:chExt cx="768096" cy="6858000"/>
          </a:xfrm>
        </p:grpSpPr>
        <p:sp>
          <p:nvSpPr>
            <p:cNvPr id="4" name="Rectangle 3"/>
            <p:cNvSpPr/>
            <p:nvPr/>
          </p:nvSpPr>
          <p:spPr>
            <a:xfrm>
              <a:off x="155448" y="0"/>
              <a:ext cx="128016" cy="6858000"/>
            </a:xfrm>
            <a:prstGeom prst="rect">
              <a:avLst/>
            </a:prstGeom>
            <a:solidFill>
              <a:srgbClr val="D95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3464" y="0"/>
              <a:ext cx="128016" cy="6858000"/>
            </a:xfrm>
            <a:prstGeom prst="rect">
              <a:avLst/>
            </a:prstGeom>
            <a:solidFill>
              <a:srgbClr val="E69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1480" y="0"/>
              <a:ext cx="128016" cy="6858000"/>
            </a:xfrm>
            <a:prstGeom prst="rect">
              <a:avLst/>
            </a:prstGeom>
            <a:solidFill>
              <a:srgbClr val="ECD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9496" y="0"/>
              <a:ext cx="128016" cy="6858000"/>
            </a:xfrm>
            <a:prstGeom prst="rect">
              <a:avLst/>
            </a:prstGeom>
            <a:solidFill>
              <a:srgbClr val="5FD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7512" y="0"/>
              <a:ext cx="12801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5528" y="0"/>
              <a:ext cx="128016" cy="6858000"/>
            </a:xfrm>
            <a:prstGeom prst="rect">
              <a:avLst/>
            </a:prstGeom>
            <a:solidFill>
              <a:srgbClr val="C97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55447" y="-73152"/>
            <a:ext cx="979289" cy="6931152"/>
            <a:chOff x="155448" y="0"/>
            <a:chExt cx="768096" cy="6858000"/>
          </a:xfrm>
        </p:grpSpPr>
        <p:sp>
          <p:nvSpPr>
            <p:cNvPr id="14" name="Rectangle 13"/>
            <p:cNvSpPr/>
            <p:nvPr/>
          </p:nvSpPr>
          <p:spPr>
            <a:xfrm>
              <a:off x="155448" y="0"/>
              <a:ext cx="128016" cy="6858000"/>
            </a:xfrm>
            <a:prstGeom prst="rect">
              <a:avLst/>
            </a:prstGeom>
            <a:solidFill>
              <a:srgbClr val="D95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83464" y="0"/>
              <a:ext cx="128016" cy="6858000"/>
            </a:xfrm>
            <a:prstGeom prst="rect">
              <a:avLst/>
            </a:prstGeom>
            <a:solidFill>
              <a:srgbClr val="E69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1480" y="0"/>
              <a:ext cx="128016" cy="6858000"/>
            </a:xfrm>
            <a:prstGeom prst="rect">
              <a:avLst/>
            </a:prstGeom>
            <a:solidFill>
              <a:srgbClr val="ECD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9496" y="0"/>
              <a:ext cx="128016" cy="6858000"/>
            </a:xfrm>
            <a:prstGeom prst="rect">
              <a:avLst/>
            </a:prstGeom>
            <a:solidFill>
              <a:srgbClr val="5FD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67512" y="0"/>
              <a:ext cx="12801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95528" y="0"/>
              <a:ext cx="128016" cy="6858000"/>
            </a:xfrm>
            <a:prstGeom prst="rect">
              <a:avLst/>
            </a:prstGeom>
            <a:solidFill>
              <a:srgbClr val="C97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close up of a sign&#10;&#10;Description automatically generated">
            <a:extLst>
              <a:ext uri="{FF2B5EF4-FFF2-40B4-BE49-F238E27FC236}">
                <a16:creationId xmlns:a16="http://schemas.microsoft.com/office/drawing/2014/main" xmlns="" id="{051AE73A-5641-4C7D-B984-A336EF799A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7978" y="5394647"/>
            <a:ext cx="1426029" cy="1426029"/>
          </a:xfrm>
          <a:prstGeom prst="rect">
            <a:avLst/>
          </a:prstGeom>
        </p:spPr>
      </p:pic>
    </p:spTree>
    <p:extLst>
      <p:ext uri="{BB962C8B-B14F-4D97-AF65-F5344CB8AC3E}">
        <p14:creationId xmlns:p14="http://schemas.microsoft.com/office/powerpoint/2010/main" val="420284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55448" y="-73152"/>
            <a:ext cx="347472" cy="6931152"/>
            <a:chOff x="155448" y="0"/>
            <a:chExt cx="768096" cy="6858000"/>
          </a:xfrm>
        </p:grpSpPr>
        <p:sp>
          <p:nvSpPr>
            <p:cNvPr id="22" name="Rectangle 21"/>
            <p:cNvSpPr/>
            <p:nvPr/>
          </p:nvSpPr>
          <p:spPr>
            <a:xfrm>
              <a:off x="155448" y="0"/>
              <a:ext cx="128016" cy="6858000"/>
            </a:xfrm>
            <a:prstGeom prst="rect">
              <a:avLst/>
            </a:prstGeom>
            <a:solidFill>
              <a:srgbClr val="D95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3464" y="0"/>
              <a:ext cx="128016" cy="6858000"/>
            </a:xfrm>
            <a:prstGeom prst="rect">
              <a:avLst/>
            </a:prstGeom>
            <a:solidFill>
              <a:srgbClr val="E69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1480" y="0"/>
              <a:ext cx="128016" cy="6858000"/>
            </a:xfrm>
            <a:prstGeom prst="rect">
              <a:avLst/>
            </a:prstGeom>
            <a:solidFill>
              <a:srgbClr val="ECD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9496" y="0"/>
              <a:ext cx="128016" cy="6858000"/>
            </a:xfrm>
            <a:prstGeom prst="rect">
              <a:avLst/>
            </a:prstGeom>
            <a:solidFill>
              <a:srgbClr val="5FD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7512" y="0"/>
              <a:ext cx="12801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95528" y="0"/>
              <a:ext cx="128016" cy="6858000"/>
            </a:xfrm>
            <a:prstGeom prst="rect">
              <a:avLst/>
            </a:prstGeom>
            <a:solidFill>
              <a:srgbClr val="C97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close up of a sign&#10;&#10;Description automatically generated">
            <a:extLst>
              <a:ext uri="{FF2B5EF4-FFF2-40B4-BE49-F238E27FC236}">
                <a16:creationId xmlns:a16="http://schemas.microsoft.com/office/drawing/2014/main" xmlns="" id="{E51313C9-4945-418F-B821-25FBAAAA0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7978" y="5394647"/>
            <a:ext cx="1426029" cy="1426029"/>
          </a:xfrm>
          <a:prstGeom prst="rect">
            <a:avLst/>
          </a:prstGeom>
        </p:spPr>
      </p:pic>
      <p:sp>
        <p:nvSpPr>
          <p:cNvPr id="13" name="Title 1">
            <a:extLst>
              <a:ext uri="{FF2B5EF4-FFF2-40B4-BE49-F238E27FC236}">
                <a16:creationId xmlns:a16="http://schemas.microsoft.com/office/drawing/2014/main" xmlns="" id="{5F013736-B7F6-4C20-975C-379ABCCFCE75}"/>
              </a:ext>
            </a:extLst>
          </p:cNvPr>
          <p:cNvSpPr>
            <a:spLocks noGrp="1"/>
          </p:cNvSpPr>
          <p:nvPr>
            <p:ph type="title"/>
          </p:nvPr>
        </p:nvSpPr>
        <p:spPr>
          <a:xfrm>
            <a:off x="838200" y="365125"/>
            <a:ext cx="10515600" cy="1325563"/>
          </a:xfrm>
        </p:spPr>
        <p:txBody>
          <a:bodyPr/>
          <a:lstStyle/>
          <a:p>
            <a:r>
              <a:rPr lang="en-US">
                <a:latin typeface="Tw Cen MT Condensed Extra Bold" panose="020B0803020202020204" pitchFamily="34" charset="0"/>
              </a:rPr>
              <a:t>CTQA Mission and Values</a:t>
            </a:r>
          </a:p>
        </p:txBody>
      </p:sp>
      <p:sp>
        <p:nvSpPr>
          <p:cNvPr id="14" name="Content Placeholder 2">
            <a:extLst>
              <a:ext uri="{FF2B5EF4-FFF2-40B4-BE49-F238E27FC236}">
                <a16:creationId xmlns:a16="http://schemas.microsoft.com/office/drawing/2014/main" xmlns="" id="{9D467FFB-1D31-4D38-936F-FFB8B76F780C}"/>
              </a:ext>
            </a:extLst>
          </p:cNvPr>
          <p:cNvSpPr>
            <a:spLocks noGrp="1"/>
          </p:cNvSpPr>
          <p:nvPr>
            <p:ph idx="1"/>
          </p:nvPr>
        </p:nvSpPr>
        <p:spPr>
          <a:xfrm>
            <a:off x="935355" y="1591056"/>
            <a:ext cx="6930451" cy="5093208"/>
          </a:xfrm>
        </p:spPr>
        <p:txBody>
          <a:bodyPr numCol="1">
            <a:noAutofit/>
          </a:bodyPr>
          <a:lstStyle/>
          <a:p>
            <a:pPr marL="4572" lvl="1" indent="0">
              <a:spcBef>
                <a:spcPts val="600"/>
              </a:spcBef>
              <a:buNone/>
            </a:pPr>
            <a:r>
              <a:rPr lang="en-US" b="1">
                <a:latin typeface="Yu Gothic UI Light" panose="020B0300000000000000" pitchFamily="34" charset="-128"/>
                <a:ea typeface="Yu Gothic UI Light" panose="020B0300000000000000" pitchFamily="34" charset="-128"/>
              </a:rPr>
              <a:t>Mission Statement:</a:t>
            </a:r>
          </a:p>
          <a:p>
            <a:pPr marL="4572" lvl="1" indent="0">
              <a:spcBef>
                <a:spcPts val="600"/>
              </a:spcBef>
              <a:buNone/>
            </a:pPr>
            <a:r>
              <a:rPr lang="en-US">
                <a:latin typeface="Yu Gothic UI Light" panose="020B0300000000000000" pitchFamily="34" charset="-128"/>
                <a:ea typeface="Yu Gothic UI Light" panose="020B0300000000000000" pitchFamily="34" charset="-128"/>
              </a:rPr>
              <a:t>The mission of the Center for Trans and Queer Advocacy is to create an environment where the intersectional experiences of trans and queer people are supported, celebrated, validated and affirmed.</a:t>
            </a:r>
          </a:p>
          <a:p>
            <a:pPr marL="4572" lvl="1" indent="0">
              <a:spcBef>
                <a:spcPts val="600"/>
              </a:spcBef>
              <a:buNone/>
            </a:pPr>
            <a:endParaRPr lang="en-US">
              <a:latin typeface="Yu Gothic UI Light" panose="020B0300000000000000" pitchFamily="34" charset="-128"/>
              <a:ea typeface="Yu Gothic UI Light" panose="020B0300000000000000" pitchFamily="34" charset="-128"/>
            </a:endParaRPr>
          </a:p>
          <a:p>
            <a:pPr marL="4572" lvl="1" indent="0">
              <a:spcBef>
                <a:spcPts val="600"/>
              </a:spcBef>
              <a:buNone/>
            </a:pPr>
            <a:r>
              <a:rPr lang="en-US" b="1">
                <a:latin typeface="Yu Gothic UI Light" panose="020B0300000000000000" pitchFamily="34" charset="-128"/>
                <a:ea typeface="Yu Gothic UI Light" panose="020B0300000000000000" pitchFamily="34" charset="-128"/>
              </a:rPr>
              <a:t>Values:</a:t>
            </a:r>
          </a:p>
          <a:p>
            <a:pPr marL="347472" lvl="1" indent="-342900">
              <a:spcBef>
                <a:spcPts val="600"/>
              </a:spcBef>
              <a:buAutoNum type="arabicParenR"/>
            </a:pPr>
            <a:r>
              <a:rPr lang="en-US">
                <a:latin typeface="Yu Gothic UI Light" panose="020B0300000000000000" pitchFamily="34" charset="-128"/>
                <a:ea typeface="Yu Gothic UI Light" panose="020B0300000000000000" pitchFamily="34" charset="-128"/>
              </a:rPr>
              <a:t>Advocacy</a:t>
            </a:r>
          </a:p>
          <a:p>
            <a:pPr marL="347472" lvl="1" indent="-342900">
              <a:spcBef>
                <a:spcPts val="600"/>
              </a:spcBef>
              <a:buAutoNum type="arabicParenR"/>
            </a:pPr>
            <a:r>
              <a:rPr lang="en-US">
                <a:latin typeface="Yu Gothic UI Light" panose="020B0300000000000000" pitchFamily="34" charset="-128"/>
                <a:ea typeface="Yu Gothic UI Light" panose="020B0300000000000000" pitchFamily="34" charset="-128"/>
              </a:rPr>
              <a:t>Social Justice</a:t>
            </a:r>
          </a:p>
          <a:p>
            <a:pPr marL="347472" lvl="1" indent="-342900">
              <a:spcBef>
                <a:spcPts val="600"/>
              </a:spcBef>
              <a:buAutoNum type="arabicParenR"/>
            </a:pPr>
            <a:r>
              <a:rPr lang="en-US">
                <a:latin typeface="Yu Gothic UI Light" panose="020B0300000000000000" pitchFamily="34" charset="-128"/>
                <a:ea typeface="Yu Gothic UI Light" panose="020B0300000000000000" pitchFamily="34" charset="-128"/>
              </a:rPr>
              <a:t>Intersectionality</a:t>
            </a:r>
          </a:p>
          <a:p>
            <a:pPr marL="347472" lvl="1" indent="-342900">
              <a:spcBef>
                <a:spcPts val="600"/>
              </a:spcBef>
              <a:buAutoNum type="arabicParenR"/>
            </a:pPr>
            <a:r>
              <a:rPr lang="en-US">
                <a:latin typeface="Yu Gothic UI Light" panose="020B0300000000000000" pitchFamily="34" charset="-128"/>
                <a:ea typeface="Yu Gothic UI Light" panose="020B0300000000000000" pitchFamily="34" charset="-128"/>
              </a:rPr>
              <a:t>Wholistic Wellness</a:t>
            </a:r>
          </a:p>
        </p:txBody>
      </p:sp>
    </p:spTree>
    <p:extLst>
      <p:ext uri="{BB962C8B-B14F-4D97-AF65-F5344CB8AC3E}">
        <p14:creationId xmlns:p14="http://schemas.microsoft.com/office/powerpoint/2010/main" val="279747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55448" y="-73152"/>
            <a:ext cx="347472" cy="6931152"/>
            <a:chOff x="155448" y="0"/>
            <a:chExt cx="768096" cy="6858000"/>
          </a:xfrm>
        </p:grpSpPr>
        <p:sp>
          <p:nvSpPr>
            <p:cNvPr id="22" name="Rectangle 21"/>
            <p:cNvSpPr/>
            <p:nvPr/>
          </p:nvSpPr>
          <p:spPr>
            <a:xfrm>
              <a:off x="155448" y="0"/>
              <a:ext cx="128016" cy="6858000"/>
            </a:xfrm>
            <a:prstGeom prst="rect">
              <a:avLst/>
            </a:prstGeom>
            <a:solidFill>
              <a:srgbClr val="D95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3464" y="0"/>
              <a:ext cx="128016" cy="6858000"/>
            </a:xfrm>
            <a:prstGeom prst="rect">
              <a:avLst/>
            </a:prstGeom>
            <a:solidFill>
              <a:srgbClr val="E69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1480" y="0"/>
              <a:ext cx="128016" cy="6858000"/>
            </a:xfrm>
            <a:prstGeom prst="rect">
              <a:avLst/>
            </a:prstGeom>
            <a:solidFill>
              <a:srgbClr val="ECD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9496" y="0"/>
              <a:ext cx="128016" cy="6858000"/>
            </a:xfrm>
            <a:prstGeom prst="rect">
              <a:avLst/>
            </a:prstGeom>
            <a:solidFill>
              <a:srgbClr val="5FD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7512" y="0"/>
              <a:ext cx="12801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95528" y="0"/>
              <a:ext cx="128016" cy="6858000"/>
            </a:xfrm>
            <a:prstGeom prst="rect">
              <a:avLst/>
            </a:prstGeom>
            <a:solidFill>
              <a:srgbClr val="C97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close up of a sign&#10;&#10;Description automatically generated">
            <a:extLst>
              <a:ext uri="{FF2B5EF4-FFF2-40B4-BE49-F238E27FC236}">
                <a16:creationId xmlns:a16="http://schemas.microsoft.com/office/drawing/2014/main" xmlns="" id="{E51313C9-4945-418F-B821-25FBAAAA0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7978" y="5394647"/>
            <a:ext cx="1426029" cy="1426029"/>
          </a:xfrm>
          <a:prstGeom prst="rect">
            <a:avLst/>
          </a:prstGeom>
        </p:spPr>
      </p:pic>
      <p:sp>
        <p:nvSpPr>
          <p:cNvPr id="13" name="Title 1">
            <a:extLst>
              <a:ext uri="{FF2B5EF4-FFF2-40B4-BE49-F238E27FC236}">
                <a16:creationId xmlns:a16="http://schemas.microsoft.com/office/drawing/2014/main" xmlns="" id="{5F013736-B7F6-4C20-975C-379ABCCFCE75}"/>
              </a:ext>
            </a:extLst>
          </p:cNvPr>
          <p:cNvSpPr>
            <a:spLocks noGrp="1"/>
          </p:cNvSpPr>
          <p:nvPr>
            <p:ph type="title"/>
          </p:nvPr>
        </p:nvSpPr>
        <p:spPr>
          <a:xfrm>
            <a:off x="838200" y="365125"/>
            <a:ext cx="10515600" cy="1325563"/>
          </a:xfrm>
        </p:spPr>
        <p:txBody>
          <a:bodyPr/>
          <a:lstStyle/>
          <a:p>
            <a:r>
              <a:rPr lang="en-US">
                <a:latin typeface="Tw Cen MT Condensed Extra Bold" panose="020B0803020202020204" pitchFamily="34" charset="0"/>
              </a:rPr>
              <a:t>Meet the Staff</a:t>
            </a:r>
          </a:p>
        </p:txBody>
      </p:sp>
      <p:sp>
        <p:nvSpPr>
          <p:cNvPr id="14" name="Content Placeholder 2">
            <a:extLst>
              <a:ext uri="{FF2B5EF4-FFF2-40B4-BE49-F238E27FC236}">
                <a16:creationId xmlns:a16="http://schemas.microsoft.com/office/drawing/2014/main" xmlns="" id="{9D467FFB-1D31-4D38-936F-FFB8B76F780C}"/>
              </a:ext>
            </a:extLst>
          </p:cNvPr>
          <p:cNvSpPr>
            <a:spLocks noGrp="1"/>
          </p:cNvSpPr>
          <p:nvPr>
            <p:ph idx="1"/>
          </p:nvPr>
        </p:nvSpPr>
        <p:spPr>
          <a:xfrm>
            <a:off x="935355" y="1591056"/>
            <a:ext cx="4821141" cy="5093208"/>
          </a:xfrm>
        </p:spPr>
        <p:txBody>
          <a:bodyPr numCol="1">
            <a:noAutofit/>
          </a:bodyPr>
          <a:lstStyle/>
          <a:p>
            <a:pPr marL="4572" lvl="1" indent="0">
              <a:spcBef>
                <a:spcPts val="600"/>
              </a:spcBef>
              <a:buNone/>
            </a:pPr>
            <a:r>
              <a:rPr lang="en-US" b="1">
                <a:latin typeface="Yu Gothic UI Light" panose="020B0300000000000000" pitchFamily="34" charset="-128"/>
                <a:ea typeface="Yu Gothic UI Light" panose="020B0300000000000000" pitchFamily="34" charset="-128"/>
              </a:rPr>
              <a:t>Professional Staff:</a:t>
            </a:r>
          </a:p>
          <a:p>
            <a:pPr marL="347472" lvl="1" indent="-342900">
              <a:spcBef>
                <a:spcPts val="600"/>
              </a:spcBef>
            </a:pPr>
            <a:r>
              <a:rPr lang="en-US">
                <a:latin typeface="Yu Gothic UI Light" panose="020B0300000000000000" pitchFamily="34" charset="-128"/>
                <a:ea typeface="Yu Gothic UI Light" panose="020B0300000000000000" pitchFamily="34" charset="-128"/>
              </a:rPr>
              <a:t>Tiffany Gray (she/her) </a:t>
            </a:r>
            <a:br>
              <a:rPr lang="en-US">
                <a:latin typeface="Yu Gothic UI Light" panose="020B0300000000000000" pitchFamily="34" charset="-128"/>
                <a:ea typeface="Yu Gothic UI Light" panose="020B0300000000000000" pitchFamily="34" charset="-128"/>
              </a:rPr>
            </a:br>
            <a:r>
              <a:rPr lang="en-US" i="1">
                <a:latin typeface="Yu Gothic UI Light" panose="020B0300000000000000" pitchFamily="34" charset="-128"/>
                <a:ea typeface="Yu Gothic UI Light" panose="020B0300000000000000" pitchFamily="34" charset="-128"/>
              </a:rPr>
              <a:t>Senior Director</a:t>
            </a:r>
          </a:p>
          <a:p>
            <a:pPr marL="347472" lvl="1" indent="-342900">
              <a:spcBef>
                <a:spcPts val="600"/>
              </a:spcBef>
            </a:pPr>
            <a:r>
              <a:rPr lang="en-US">
                <a:latin typeface="Yu Gothic UI Light" panose="020B0300000000000000" pitchFamily="34" charset="-128"/>
                <a:ea typeface="Yu Gothic UI Light" panose="020B0300000000000000" pitchFamily="34" charset="-128"/>
              </a:rPr>
              <a:t>Steven Feldman (he/they)</a:t>
            </a:r>
            <a:br>
              <a:rPr lang="en-US">
                <a:latin typeface="Yu Gothic UI Light" panose="020B0300000000000000" pitchFamily="34" charset="-128"/>
                <a:ea typeface="Yu Gothic UI Light" panose="020B0300000000000000" pitchFamily="34" charset="-128"/>
              </a:rPr>
            </a:br>
            <a:r>
              <a:rPr lang="en-US" i="1">
                <a:latin typeface="Yu Gothic UI Light" panose="020B0300000000000000" pitchFamily="34" charset="-128"/>
                <a:ea typeface="Yu Gothic UI Light" panose="020B0300000000000000" pitchFamily="34" charset="-128"/>
              </a:rPr>
              <a:t>Assistant Director</a:t>
            </a:r>
          </a:p>
          <a:p>
            <a:pPr marL="347472" lvl="1" indent="-342900">
              <a:spcBef>
                <a:spcPts val="600"/>
              </a:spcBef>
            </a:pPr>
            <a:r>
              <a:rPr lang="en-US">
                <a:latin typeface="Yu Gothic UI Light" panose="020B0300000000000000" pitchFamily="34" charset="-128"/>
                <a:ea typeface="Yu Gothic UI Light" panose="020B0300000000000000" pitchFamily="34" charset="-128"/>
              </a:rPr>
              <a:t>Soozie Davidson (they/them)</a:t>
            </a:r>
            <a:br>
              <a:rPr lang="en-US">
                <a:latin typeface="Yu Gothic UI Light" panose="020B0300000000000000" pitchFamily="34" charset="-128"/>
                <a:ea typeface="Yu Gothic UI Light" panose="020B0300000000000000" pitchFamily="34" charset="-128"/>
              </a:rPr>
            </a:br>
            <a:r>
              <a:rPr lang="en-US" i="1">
                <a:latin typeface="Yu Gothic UI Light" panose="020B0300000000000000" pitchFamily="34" charset="-128"/>
                <a:ea typeface="Yu Gothic UI Light" panose="020B0300000000000000" pitchFamily="34" charset="-128"/>
              </a:rPr>
              <a:t>Administrative Assistant</a:t>
            </a:r>
          </a:p>
          <a:p>
            <a:pPr marL="347472" lvl="1" indent="-342900">
              <a:spcBef>
                <a:spcPts val="600"/>
              </a:spcBef>
            </a:pPr>
            <a:r>
              <a:rPr lang="en-US">
                <a:latin typeface="Yu Gothic UI Light" panose="020B0300000000000000" pitchFamily="34" charset="-128"/>
                <a:ea typeface="Yu Gothic UI Light" panose="020B0300000000000000" pitchFamily="34" charset="-128"/>
              </a:rPr>
              <a:t>Chris McCullough (they/them)</a:t>
            </a:r>
            <a:br>
              <a:rPr lang="en-US">
                <a:latin typeface="Yu Gothic UI Light" panose="020B0300000000000000" pitchFamily="34" charset="-128"/>
                <a:ea typeface="Yu Gothic UI Light" panose="020B0300000000000000" pitchFamily="34" charset="-128"/>
              </a:rPr>
            </a:br>
            <a:r>
              <a:rPr lang="en-US" i="1">
                <a:latin typeface="Yu Gothic UI Light" panose="020B0300000000000000" pitchFamily="34" charset="-128"/>
                <a:ea typeface="Yu Gothic UI Light" panose="020B0300000000000000" pitchFamily="34" charset="-128"/>
              </a:rPr>
              <a:t>Graduate Assistant</a:t>
            </a:r>
          </a:p>
          <a:p>
            <a:pPr marL="4572" lvl="1" indent="0">
              <a:spcBef>
                <a:spcPts val="600"/>
              </a:spcBef>
              <a:buNone/>
            </a:pPr>
            <a:endParaRPr lang="en-US">
              <a:latin typeface="Yu Gothic UI Light" panose="020B0300000000000000" pitchFamily="34" charset="-128"/>
              <a:ea typeface="Yu Gothic UI Light" panose="020B0300000000000000" pitchFamily="34" charset="-128"/>
            </a:endParaRPr>
          </a:p>
          <a:p>
            <a:pPr marL="4572" lvl="1" indent="0">
              <a:spcBef>
                <a:spcPts val="600"/>
              </a:spcBef>
              <a:buNone/>
            </a:pPr>
            <a:r>
              <a:rPr lang="en-US">
                <a:latin typeface="Yu Gothic UI Light" panose="020B0300000000000000" pitchFamily="34" charset="-128"/>
                <a:ea typeface="Yu Gothic UI Light" panose="020B0300000000000000" pitchFamily="34" charset="-128"/>
              </a:rPr>
              <a:t>We also have 7 Peer Educators who assist with programming, trainings, and social media for CTQA!</a:t>
            </a:r>
          </a:p>
        </p:txBody>
      </p:sp>
      <p:pic>
        <p:nvPicPr>
          <p:cNvPr id="3074" name="Picture 2">
            <a:extLst>
              <a:ext uri="{FF2B5EF4-FFF2-40B4-BE49-F238E27FC236}">
                <a16:creationId xmlns:a16="http://schemas.microsoft.com/office/drawing/2014/main" xmlns="" id="{266026DD-8223-48BE-BB2A-D4AB88D8BE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97" r="27258"/>
          <a:stretch/>
        </p:blipFill>
        <p:spPr bwMode="auto">
          <a:xfrm>
            <a:off x="5608478" y="1027906"/>
            <a:ext cx="5893341" cy="403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00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55448" y="-73152"/>
            <a:ext cx="347472" cy="6931152"/>
            <a:chOff x="155448" y="0"/>
            <a:chExt cx="768096" cy="6858000"/>
          </a:xfrm>
        </p:grpSpPr>
        <p:sp>
          <p:nvSpPr>
            <p:cNvPr id="22" name="Rectangle 21"/>
            <p:cNvSpPr/>
            <p:nvPr/>
          </p:nvSpPr>
          <p:spPr>
            <a:xfrm>
              <a:off x="155448" y="0"/>
              <a:ext cx="128016" cy="6858000"/>
            </a:xfrm>
            <a:prstGeom prst="rect">
              <a:avLst/>
            </a:prstGeom>
            <a:solidFill>
              <a:srgbClr val="D95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3464" y="0"/>
              <a:ext cx="128016" cy="6858000"/>
            </a:xfrm>
            <a:prstGeom prst="rect">
              <a:avLst/>
            </a:prstGeom>
            <a:solidFill>
              <a:srgbClr val="E69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1480" y="0"/>
              <a:ext cx="128016" cy="6858000"/>
            </a:xfrm>
            <a:prstGeom prst="rect">
              <a:avLst/>
            </a:prstGeom>
            <a:solidFill>
              <a:srgbClr val="ECD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9496" y="0"/>
              <a:ext cx="128016" cy="6858000"/>
            </a:xfrm>
            <a:prstGeom prst="rect">
              <a:avLst/>
            </a:prstGeom>
            <a:solidFill>
              <a:srgbClr val="5FD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7512" y="0"/>
              <a:ext cx="12801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95528" y="0"/>
              <a:ext cx="128016" cy="6858000"/>
            </a:xfrm>
            <a:prstGeom prst="rect">
              <a:avLst/>
            </a:prstGeom>
            <a:solidFill>
              <a:srgbClr val="C97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close up of a sign&#10;&#10;Description automatically generated">
            <a:extLst>
              <a:ext uri="{FF2B5EF4-FFF2-40B4-BE49-F238E27FC236}">
                <a16:creationId xmlns:a16="http://schemas.microsoft.com/office/drawing/2014/main" xmlns="" id="{E51313C9-4945-418F-B821-25FBAAAA0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7978" y="5394647"/>
            <a:ext cx="1426029" cy="1426029"/>
          </a:xfrm>
          <a:prstGeom prst="rect">
            <a:avLst/>
          </a:prstGeom>
        </p:spPr>
      </p:pic>
      <p:sp>
        <p:nvSpPr>
          <p:cNvPr id="13" name="Title 1">
            <a:extLst>
              <a:ext uri="{FF2B5EF4-FFF2-40B4-BE49-F238E27FC236}">
                <a16:creationId xmlns:a16="http://schemas.microsoft.com/office/drawing/2014/main" xmlns="" id="{5F013736-B7F6-4C20-975C-379ABCCFCE75}"/>
              </a:ext>
            </a:extLst>
          </p:cNvPr>
          <p:cNvSpPr>
            <a:spLocks noGrp="1"/>
          </p:cNvSpPr>
          <p:nvPr>
            <p:ph type="title"/>
          </p:nvPr>
        </p:nvSpPr>
        <p:spPr>
          <a:xfrm>
            <a:off x="838200" y="365125"/>
            <a:ext cx="10515600" cy="1325563"/>
          </a:xfrm>
        </p:spPr>
        <p:txBody>
          <a:bodyPr/>
          <a:lstStyle/>
          <a:p>
            <a:r>
              <a:rPr lang="en-US">
                <a:latin typeface="Tw Cen MT Condensed Extra Bold" panose="020B0803020202020204" pitchFamily="34" charset="0"/>
              </a:rPr>
              <a:t>What we offer</a:t>
            </a:r>
          </a:p>
        </p:txBody>
      </p:sp>
      <p:sp>
        <p:nvSpPr>
          <p:cNvPr id="14" name="Content Placeholder 2">
            <a:extLst>
              <a:ext uri="{FF2B5EF4-FFF2-40B4-BE49-F238E27FC236}">
                <a16:creationId xmlns:a16="http://schemas.microsoft.com/office/drawing/2014/main" xmlns="" id="{9D467FFB-1D31-4D38-936F-FFB8B76F780C}"/>
              </a:ext>
            </a:extLst>
          </p:cNvPr>
          <p:cNvSpPr>
            <a:spLocks noGrp="1"/>
          </p:cNvSpPr>
          <p:nvPr>
            <p:ph idx="1"/>
          </p:nvPr>
        </p:nvSpPr>
        <p:spPr>
          <a:xfrm>
            <a:off x="935355" y="1591056"/>
            <a:ext cx="10038527" cy="2320340"/>
          </a:xfrm>
        </p:spPr>
        <p:txBody>
          <a:bodyPr numCol="2">
            <a:noAutofit/>
          </a:bodyPr>
          <a:lstStyle/>
          <a:p>
            <a:pPr marL="4572" lvl="1" indent="0">
              <a:spcBef>
                <a:spcPts val="600"/>
              </a:spcBef>
              <a:buNone/>
            </a:pPr>
            <a:r>
              <a:rPr lang="en-US" b="1">
                <a:latin typeface="Yu Gothic UI Light" panose="020B0300000000000000" pitchFamily="34" charset="-128"/>
                <a:ea typeface="Yu Gothic UI Light" panose="020B0300000000000000" pitchFamily="34" charset="-128"/>
              </a:rPr>
              <a:t>Programs:</a:t>
            </a:r>
          </a:p>
          <a:p>
            <a:pPr marL="347472" lvl="1" indent="-342900">
              <a:spcBef>
                <a:spcPts val="600"/>
              </a:spcBef>
            </a:pPr>
            <a:r>
              <a:rPr lang="en-US">
                <a:latin typeface="Yu Gothic UI Light" panose="020B0300000000000000" pitchFamily="34" charset="-128"/>
                <a:ea typeface="Yu Gothic UI Light" panose="020B0300000000000000" pitchFamily="34" charset="-128"/>
              </a:rPr>
              <a:t>Ram I </a:t>
            </a:r>
            <a:r>
              <a:rPr lang="en-US" err="1">
                <a:latin typeface="Yu Gothic UI Light" panose="020B0300000000000000" pitchFamily="34" charset="-128"/>
                <a:ea typeface="Yu Gothic UI Light" panose="020B0300000000000000" pitchFamily="34" charset="-128"/>
              </a:rPr>
              <a:t>Ams</a:t>
            </a:r>
            <a:endParaRPr lang="en-US">
              <a:latin typeface="Yu Gothic UI Light" panose="020B0300000000000000" pitchFamily="34" charset="-128"/>
              <a:ea typeface="Yu Gothic UI Light" panose="020B0300000000000000" pitchFamily="34" charset="-128"/>
            </a:endParaRPr>
          </a:p>
          <a:p>
            <a:pPr marL="347472" lvl="1" indent="-342900">
              <a:spcBef>
                <a:spcPts val="600"/>
              </a:spcBef>
            </a:pPr>
            <a:r>
              <a:rPr lang="en-US">
                <a:latin typeface="Yu Gothic UI Light" panose="020B0300000000000000" pitchFamily="34" charset="-128"/>
                <a:ea typeface="Yu Gothic UI Light" panose="020B0300000000000000" pitchFamily="34" charset="-128"/>
              </a:rPr>
              <a:t>Queering the Conversation Series</a:t>
            </a:r>
          </a:p>
          <a:p>
            <a:pPr marL="347472" lvl="1" indent="-342900">
              <a:spcBef>
                <a:spcPts val="600"/>
              </a:spcBef>
            </a:pPr>
            <a:r>
              <a:rPr lang="en-US">
                <a:latin typeface="Yu Gothic UI Light" panose="020B0300000000000000" pitchFamily="34" charset="-128"/>
                <a:ea typeface="Yu Gothic UI Light" panose="020B0300000000000000" pitchFamily="34" charset="-128"/>
              </a:rPr>
              <a:t>Lavender Graduation</a:t>
            </a:r>
          </a:p>
          <a:p>
            <a:pPr marL="347472" lvl="1" indent="-342900">
              <a:spcBef>
                <a:spcPts val="600"/>
              </a:spcBef>
            </a:pPr>
            <a:r>
              <a:rPr lang="en-US">
                <a:latin typeface="Yu Gothic UI Light" panose="020B0300000000000000" pitchFamily="34" charset="-128"/>
                <a:ea typeface="Yu Gothic UI Light" panose="020B0300000000000000" pitchFamily="34" charset="-128"/>
              </a:rPr>
              <a:t>Queer Pride Day</a:t>
            </a:r>
          </a:p>
          <a:p>
            <a:pPr marL="4572" lvl="1" indent="0">
              <a:spcBef>
                <a:spcPts val="600"/>
              </a:spcBef>
              <a:buNone/>
            </a:pPr>
            <a:endParaRPr lang="en-US">
              <a:latin typeface="Yu Gothic UI Light" panose="020B0300000000000000" pitchFamily="34" charset="-128"/>
              <a:ea typeface="Yu Gothic UI Light" panose="020B0300000000000000" pitchFamily="34" charset="-128"/>
            </a:endParaRPr>
          </a:p>
          <a:p>
            <a:pPr marL="4572" lvl="1" indent="0">
              <a:spcBef>
                <a:spcPts val="600"/>
              </a:spcBef>
              <a:buNone/>
            </a:pPr>
            <a:r>
              <a:rPr lang="en-US" b="1">
                <a:latin typeface="Yu Gothic UI Light" panose="020B0300000000000000" pitchFamily="34" charset="-128"/>
                <a:ea typeface="Yu Gothic UI Light" panose="020B0300000000000000" pitchFamily="34" charset="-128"/>
              </a:rPr>
              <a:t>Trainings:</a:t>
            </a:r>
          </a:p>
          <a:p>
            <a:pPr marL="347472" lvl="1" indent="-342900">
              <a:spcBef>
                <a:spcPts val="600"/>
              </a:spcBef>
            </a:pPr>
            <a:r>
              <a:rPr lang="en-US">
                <a:latin typeface="Yu Gothic UI Light" panose="020B0300000000000000" pitchFamily="34" charset="-128"/>
                <a:ea typeface="Yu Gothic UI Light" panose="020B0300000000000000" pitchFamily="34" charset="-128"/>
              </a:rPr>
              <a:t>Queer Basics</a:t>
            </a:r>
          </a:p>
          <a:p>
            <a:pPr marL="347472" lvl="1" indent="-342900">
              <a:spcBef>
                <a:spcPts val="600"/>
              </a:spcBef>
            </a:pPr>
            <a:r>
              <a:rPr lang="en-US">
                <a:latin typeface="Yu Gothic UI Light" panose="020B0300000000000000" pitchFamily="34" charset="-128"/>
                <a:ea typeface="Yu Gothic UI Light" panose="020B0300000000000000" pitchFamily="34" charset="-128"/>
              </a:rPr>
              <a:t>Trans Advocacy</a:t>
            </a:r>
          </a:p>
          <a:p>
            <a:pPr marL="347472" lvl="1" indent="-342900">
              <a:spcBef>
                <a:spcPts val="600"/>
              </a:spcBef>
            </a:pPr>
            <a:r>
              <a:rPr lang="en-US">
                <a:latin typeface="Yu Gothic UI Light" panose="020B0300000000000000" pitchFamily="34" charset="-128"/>
                <a:ea typeface="Yu Gothic UI Light" panose="020B0300000000000000" pitchFamily="34" charset="-128"/>
              </a:rPr>
              <a:t>Intersectionality in Practice</a:t>
            </a:r>
          </a:p>
          <a:p>
            <a:pPr marL="347472" lvl="1" indent="-342900">
              <a:spcBef>
                <a:spcPts val="600"/>
              </a:spcBef>
            </a:pPr>
            <a:r>
              <a:rPr lang="en-US">
                <a:latin typeface="Yu Gothic UI Light" panose="020B0300000000000000" pitchFamily="34" charset="-128"/>
                <a:ea typeface="Yu Gothic UI Light" panose="020B0300000000000000" pitchFamily="34" charset="-128"/>
              </a:rPr>
              <a:t>From Allyship to Advocacy</a:t>
            </a:r>
          </a:p>
        </p:txBody>
      </p:sp>
      <p:pic>
        <p:nvPicPr>
          <p:cNvPr id="2050" name="Picture 2">
            <a:extLst>
              <a:ext uri="{FF2B5EF4-FFF2-40B4-BE49-F238E27FC236}">
                <a16:creationId xmlns:a16="http://schemas.microsoft.com/office/drawing/2014/main" xmlns="" id="{574D3764-58FB-4DB6-8A19-EE70BD6F8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414" y="3752672"/>
            <a:ext cx="9062070" cy="2831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58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55448" y="-73152"/>
            <a:ext cx="347472" cy="6931152"/>
            <a:chOff x="155448" y="0"/>
            <a:chExt cx="768096" cy="6858000"/>
          </a:xfrm>
        </p:grpSpPr>
        <p:sp>
          <p:nvSpPr>
            <p:cNvPr id="22" name="Rectangle 21"/>
            <p:cNvSpPr/>
            <p:nvPr/>
          </p:nvSpPr>
          <p:spPr>
            <a:xfrm>
              <a:off x="155448" y="0"/>
              <a:ext cx="128016" cy="6858000"/>
            </a:xfrm>
            <a:prstGeom prst="rect">
              <a:avLst/>
            </a:prstGeom>
            <a:solidFill>
              <a:srgbClr val="D95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3464" y="0"/>
              <a:ext cx="128016" cy="6858000"/>
            </a:xfrm>
            <a:prstGeom prst="rect">
              <a:avLst/>
            </a:prstGeom>
            <a:solidFill>
              <a:srgbClr val="E69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1480" y="0"/>
              <a:ext cx="128016" cy="6858000"/>
            </a:xfrm>
            <a:prstGeom prst="rect">
              <a:avLst/>
            </a:prstGeom>
            <a:solidFill>
              <a:srgbClr val="ECD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9496" y="0"/>
              <a:ext cx="128016" cy="6858000"/>
            </a:xfrm>
            <a:prstGeom prst="rect">
              <a:avLst/>
            </a:prstGeom>
            <a:solidFill>
              <a:srgbClr val="5FD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7512" y="0"/>
              <a:ext cx="12801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95528" y="0"/>
              <a:ext cx="128016" cy="6858000"/>
            </a:xfrm>
            <a:prstGeom prst="rect">
              <a:avLst/>
            </a:prstGeom>
            <a:solidFill>
              <a:srgbClr val="C97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close up of a sign&#10;&#10;Description automatically generated">
            <a:extLst>
              <a:ext uri="{FF2B5EF4-FFF2-40B4-BE49-F238E27FC236}">
                <a16:creationId xmlns:a16="http://schemas.microsoft.com/office/drawing/2014/main" xmlns="" id="{E51313C9-4945-418F-B821-25FBAAAA0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7978" y="5394647"/>
            <a:ext cx="1426029" cy="1426029"/>
          </a:xfrm>
          <a:prstGeom prst="rect">
            <a:avLst/>
          </a:prstGeom>
        </p:spPr>
      </p:pic>
      <p:sp>
        <p:nvSpPr>
          <p:cNvPr id="13" name="Title 1">
            <a:extLst>
              <a:ext uri="{FF2B5EF4-FFF2-40B4-BE49-F238E27FC236}">
                <a16:creationId xmlns:a16="http://schemas.microsoft.com/office/drawing/2014/main" xmlns="" id="{5F013736-B7F6-4C20-975C-379ABCCFCE75}"/>
              </a:ext>
            </a:extLst>
          </p:cNvPr>
          <p:cNvSpPr>
            <a:spLocks noGrp="1"/>
          </p:cNvSpPr>
          <p:nvPr>
            <p:ph type="title"/>
          </p:nvPr>
        </p:nvSpPr>
        <p:spPr>
          <a:xfrm>
            <a:off x="838200" y="365125"/>
            <a:ext cx="10515600" cy="1325563"/>
          </a:xfrm>
        </p:spPr>
        <p:txBody>
          <a:bodyPr/>
          <a:lstStyle/>
          <a:p>
            <a:r>
              <a:rPr lang="en-US" dirty="0">
                <a:latin typeface="Tw Cen MT Condensed Extra Bold" panose="020B0803020202020204" pitchFamily="34" charset="0"/>
              </a:rPr>
              <a:t>Trans and Non-binary Resources</a:t>
            </a:r>
          </a:p>
        </p:txBody>
      </p:sp>
      <p:sp>
        <p:nvSpPr>
          <p:cNvPr id="14" name="Content Placeholder 2">
            <a:extLst>
              <a:ext uri="{FF2B5EF4-FFF2-40B4-BE49-F238E27FC236}">
                <a16:creationId xmlns:a16="http://schemas.microsoft.com/office/drawing/2014/main" xmlns="" id="{9D467FFB-1D31-4D38-936F-FFB8B76F780C}"/>
              </a:ext>
            </a:extLst>
          </p:cNvPr>
          <p:cNvSpPr>
            <a:spLocks noGrp="1"/>
          </p:cNvSpPr>
          <p:nvPr>
            <p:ph idx="1"/>
          </p:nvPr>
        </p:nvSpPr>
        <p:spPr>
          <a:xfrm>
            <a:off x="935355" y="1591056"/>
            <a:ext cx="10038527" cy="4740918"/>
          </a:xfrm>
        </p:spPr>
        <p:txBody>
          <a:bodyPr numCol="1">
            <a:noAutofit/>
          </a:bodyPr>
          <a:lstStyle/>
          <a:p>
            <a:pPr marL="4572" lvl="1" indent="0">
              <a:spcBef>
                <a:spcPts val="600"/>
              </a:spcBef>
              <a:buNone/>
            </a:pPr>
            <a:r>
              <a:rPr lang="en-US" b="1">
                <a:latin typeface="Yu Gothic UI Light" panose="020B0300000000000000" pitchFamily="34" charset="-128"/>
                <a:ea typeface="Yu Gothic UI Light" panose="020B0300000000000000" pitchFamily="34" charset="-128"/>
              </a:rPr>
              <a:t>Housing:</a:t>
            </a:r>
          </a:p>
          <a:p>
            <a:pPr marL="4572" lvl="1" indent="0">
              <a:spcBef>
                <a:spcPts val="600"/>
              </a:spcBef>
              <a:buNone/>
            </a:pPr>
            <a:r>
              <a:rPr lang="en-US">
                <a:latin typeface="Yu Gothic UI Light" panose="020B0300000000000000" pitchFamily="34" charset="-128"/>
                <a:ea typeface="Yu Gothic UI Light" panose="020B0300000000000000" pitchFamily="34" charset="-128"/>
              </a:rPr>
              <a:t>West Chester University is committed to exploring and open to providing safe campus housing for all students. Single occupancy housing is available in our traditional residence halls. Suite style housing is available in our South Campus Apartments and University Student Housing residence halls.</a:t>
            </a:r>
          </a:p>
          <a:p>
            <a:pPr marL="4572" lvl="1" indent="0">
              <a:spcBef>
                <a:spcPts val="600"/>
              </a:spcBef>
              <a:buNone/>
            </a:pPr>
            <a:endParaRPr lang="en-US">
              <a:latin typeface="Yu Gothic UI Light" panose="020B0300000000000000" pitchFamily="34" charset="-128"/>
              <a:ea typeface="Yu Gothic UI Light" panose="020B0300000000000000" pitchFamily="34" charset="-128"/>
            </a:endParaRPr>
          </a:p>
          <a:p>
            <a:pPr marL="4572" lvl="1" indent="0">
              <a:spcBef>
                <a:spcPts val="600"/>
              </a:spcBef>
              <a:buNone/>
            </a:pPr>
            <a:r>
              <a:rPr lang="en-US" b="1">
                <a:latin typeface="Yu Gothic UI Light" panose="020B0300000000000000" pitchFamily="34" charset="-128"/>
                <a:ea typeface="Yu Gothic UI Light" panose="020B0300000000000000" pitchFamily="34" charset="-128"/>
              </a:rPr>
              <a:t>Bathrooms:</a:t>
            </a:r>
          </a:p>
          <a:p>
            <a:pPr marL="4572" lvl="1" indent="0">
              <a:spcBef>
                <a:spcPts val="600"/>
              </a:spcBef>
              <a:buNone/>
            </a:pPr>
            <a:r>
              <a:rPr lang="en-US">
                <a:latin typeface="Yu Gothic UI Light" panose="020B0300000000000000" pitchFamily="34" charset="-128"/>
                <a:ea typeface="Yu Gothic UI Light" panose="020B0300000000000000" pitchFamily="34" charset="-128"/>
              </a:rPr>
              <a:t>West Chester University has identified a number of single occupancy restrooms on campus. Visit the CTQA website for a list of gender-inclusive restrooms around campus!</a:t>
            </a:r>
          </a:p>
        </p:txBody>
      </p:sp>
    </p:spTree>
    <p:extLst>
      <p:ext uri="{BB962C8B-B14F-4D97-AF65-F5344CB8AC3E}">
        <p14:creationId xmlns:p14="http://schemas.microsoft.com/office/powerpoint/2010/main" val="289994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55448" y="-73152"/>
            <a:ext cx="347472" cy="6931152"/>
            <a:chOff x="155448" y="0"/>
            <a:chExt cx="768096" cy="6858000"/>
          </a:xfrm>
        </p:grpSpPr>
        <p:sp>
          <p:nvSpPr>
            <p:cNvPr id="22" name="Rectangle 21"/>
            <p:cNvSpPr/>
            <p:nvPr/>
          </p:nvSpPr>
          <p:spPr>
            <a:xfrm>
              <a:off x="155448" y="0"/>
              <a:ext cx="128016" cy="6858000"/>
            </a:xfrm>
            <a:prstGeom prst="rect">
              <a:avLst/>
            </a:prstGeom>
            <a:solidFill>
              <a:srgbClr val="D95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3464" y="0"/>
              <a:ext cx="128016" cy="6858000"/>
            </a:xfrm>
            <a:prstGeom prst="rect">
              <a:avLst/>
            </a:prstGeom>
            <a:solidFill>
              <a:srgbClr val="E69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1480" y="0"/>
              <a:ext cx="128016" cy="6858000"/>
            </a:xfrm>
            <a:prstGeom prst="rect">
              <a:avLst/>
            </a:prstGeom>
            <a:solidFill>
              <a:srgbClr val="ECD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9496" y="0"/>
              <a:ext cx="128016" cy="6858000"/>
            </a:xfrm>
            <a:prstGeom prst="rect">
              <a:avLst/>
            </a:prstGeom>
            <a:solidFill>
              <a:srgbClr val="5FD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7512" y="0"/>
              <a:ext cx="12801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95528" y="0"/>
              <a:ext cx="128016" cy="6858000"/>
            </a:xfrm>
            <a:prstGeom prst="rect">
              <a:avLst/>
            </a:prstGeom>
            <a:solidFill>
              <a:srgbClr val="C97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close up of a sign&#10;&#10;Description automatically generated">
            <a:extLst>
              <a:ext uri="{FF2B5EF4-FFF2-40B4-BE49-F238E27FC236}">
                <a16:creationId xmlns:a16="http://schemas.microsoft.com/office/drawing/2014/main" xmlns="" id="{E51313C9-4945-418F-B821-25FBAAAA0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7978" y="5394647"/>
            <a:ext cx="1426029" cy="1426029"/>
          </a:xfrm>
          <a:prstGeom prst="rect">
            <a:avLst/>
          </a:prstGeom>
        </p:spPr>
      </p:pic>
      <p:sp>
        <p:nvSpPr>
          <p:cNvPr id="13" name="Title 1">
            <a:extLst>
              <a:ext uri="{FF2B5EF4-FFF2-40B4-BE49-F238E27FC236}">
                <a16:creationId xmlns:a16="http://schemas.microsoft.com/office/drawing/2014/main" xmlns="" id="{5F013736-B7F6-4C20-975C-379ABCCFCE75}"/>
              </a:ext>
            </a:extLst>
          </p:cNvPr>
          <p:cNvSpPr>
            <a:spLocks noGrp="1"/>
          </p:cNvSpPr>
          <p:nvPr>
            <p:ph type="title"/>
          </p:nvPr>
        </p:nvSpPr>
        <p:spPr>
          <a:xfrm>
            <a:off x="838200" y="365125"/>
            <a:ext cx="10515600" cy="1325563"/>
          </a:xfrm>
        </p:spPr>
        <p:txBody>
          <a:bodyPr/>
          <a:lstStyle/>
          <a:p>
            <a:r>
              <a:rPr lang="en-US">
                <a:latin typeface="Tw Cen MT Condensed Extra Bold" panose="020B0803020202020204" pitchFamily="34" charset="0"/>
              </a:rPr>
              <a:t>We can offer additional support for:</a:t>
            </a:r>
          </a:p>
        </p:txBody>
      </p:sp>
      <p:sp>
        <p:nvSpPr>
          <p:cNvPr id="14" name="Content Placeholder 2">
            <a:extLst>
              <a:ext uri="{FF2B5EF4-FFF2-40B4-BE49-F238E27FC236}">
                <a16:creationId xmlns:a16="http://schemas.microsoft.com/office/drawing/2014/main" xmlns="" id="{9D467FFB-1D31-4D38-936F-FFB8B76F780C}"/>
              </a:ext>
            </a:extLst>
          </p:cNvPr>
          <p:cNvSpPr>
            <a:spLocks noGrp="1"/>
          </p:cNvSpPr>
          <p:nvPr>
            <p:ph idx="1"/>
          </p:nvPr>
        </p:nvSpPr>
        <p:spPr>
          <a:xfrm>
            <a:off x="935355" y="1591056"/>
            <a:ext cx="9513063" cy="4740918"/>
          </a:xfrm>
        </p:spPr>
        <p:txBody>
          <a:bodyPr numCol="1">
            <a:noAutofit/>
          </a:bodyPr>
          <a:lstStyle/>
          <a:p>
            <a:pPr marL="347472" lvl="1" indent="-342900">
              <a:spcBef>
                <a:spcPts val="600"/>
              </a:spcBef>
            </a:pPr>
            <a:r>
              <a:rPr lang="en-US">
                <a:latin typeface="Yu Gothic UI Light" panose="020B0300000000000000" pitchFamily="34" charset="-128"/>
                <a:ea typeface="Yu Gothic UI Light" panose="020B0300000000000000" pitchFamily="34" charset="-128"/>
              </a:rPr>
              <a:t>Folks who are in the process of coming out and/or transitioning</a:t>
            </a:r>
          </a:p>
          <a:p>
            <a:pPr marL="347472" lvl="1" indent="-342900">
              <a:spcBef>
                <a:spcPts val="600"/>
              </a:spcBef>
            </a:pPr>
            <a:r>
              <a:rPr lang="en-US">
                <a:latin typeface="Yu Gothic UI Light" panose="020B0300000000000000" pitchFamily="34" charset="-128"/>
                <a:ea typeface="Yu Gothic UI Light" panose="020B0300000000000000" pitchFamily="34" charset="-128"/>
              </a:rPr>
              <a:t>Helping students navigate changing one’s name and pronouns</a:t>
            </a:r>
          </a:p>
          <a:p>
            <a:pPr marL="347472" lvl="1" indent="-342900">
              <a:spcBef>
                <a:spcPts val="600"/>
              </a:spcBef>
            </a:pPr>
            <a:r>
              <a:rPr lang="en-US">
                <a:latin typeface="Yu Gothic UI Light" panose="020B0300000000000000" pitchFamily="34" charset="-128"/>
                <a:ea typeface="Yu Gothic UI Light" panose="020B0300000000000000" pitchFamily="34" charset="-128"/>
              </a:rPr>
              <a:t>Discussing how to communicate name/pronoun changes with your professors</a:t>
            </a:r>
          </a:p>
          <a:p>
            <a:pPr marL="347472" lvl="1" indent="-342900">
              <a:spcBef>
                <a:spcPts val="600"/>
              </a:spcBef>
            </a:pPr>
            <a:r>
              <a:rPr lang="en-US">
                <a:latin typeface="Yu Gothic UI Light" panose="020B0300000000000000" pitchFamily="34" charset="-128"/>
                <a:ea typeface="Yu Gothic UI Light" panose="020B0300000000000000" pitchFamily="34" charset="-128"/>
              </a:rPr>
              <a:t>Advocating on behalf of LGBTQIA+ students, faculty, and staff around campus</a:t>
            </a:r>
          </a:p>
          <a:p>
            <a:pPr marL="347472" lvl="1" indent="-342900">
              <a:spcBef>
                <a:spcPts val="600"/>
              </a:spcBef>
            </a:pPr>
            <a:r>
              <a:rPr lang="en-US">
                <a:latin typeface="Yu Gothic UI Light" panose="020B0300000000000000" pitchFamily="34" charset="-128"/>
                <a:ea typeface="Yu Gothic UI Light" panose="020B0300000000000000" pitchFamily="34" charset="-128"/>
              </a:rPr>
              <a:t>Providing space both physically and virtually for folks to come together and build community</a:t>
            </a:r>
          </a:p>
          <a:p>
            <a:pPr marL="347472" lvl="1" indent="-342900">
              <a:spcBef>
                <a:spcPts val="600"/>
              </a:spcBef>
            </a:pPr>
            <a:endParaRPr lang="en-US">
              <a:latin typeface="Yu Gothic UI Light" panose="020B0300000000000000" pitchFamily="34" charset="-128"/>
              <a:ea typeface="Yu Gothic UI Light" panose="020B0300000000000000" pitchFamily="34" charset="-128"/>
            </a:endParaRPr>
          </a:p>
          <a:p>
            <a:pPr marL="4572" lvl="1" indent="0">
              <a:spcBef>
                <a:spcPts val="600"/>
              </a:spcBef>
              <a:buNone/>
            </a:pPr>
            <a:r>
              <a:rPr lang="en-US">
                <a:latin typeface="Yu Gothic UI Light" panose="020B0300000000000000" pitchFamily="34" charset="-128"/>
                <a:ea typeface="Yu Gothic UI Light" panose="020B0300000000000000" pitchFamily="34" charset="-128"/>
              </a:rPr>
              <a:t>To set up an individual meeting with a member of our staff, feel free to email or call us!</a:t>
            </a:r>
          </a:p>
        </p:txBody>
      </p:sp>
    </p:spTree>
    <p:extLst>
      <p:ext uri="{BB962C8B-B14F-4D97-AF65-F5344CB8AC3E}">
        <p14:creationId xmlns:p14="http://schemas.microsoft.com/office/powerpoint/2010/main" val="11601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55448" y="-73152"/>
            <a:ext cx="347472" cy="6931152"/>
            <a:chOff x="155448" y="0"/>
            <a:chExt cx="768096" cy="6858000"/>
          </a:xfrm>
        </p:grpSpPr>
        <p:sp>
          <p:nvSpPr>
            <p:cNvPr id="22" name="Rectangle 21"/>
            <p:cNvSpPr/>
            <p:nvPr/>
          </p:nvSpPr>
          <p:spPr>
            <a:xfrm>
              <a:off x="155448" y="0"/>
              <a:ext cx="128016" cy="6858000"/>
            </a:xfrm>
            <a:prstGeom prst="rect">
              <a:avLst/>
            </a:prstGeom>
            <a:solidFill>
              <a:srgbClr val="D95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3464" y="0"/>
              <a:ext cx="128016" cy="6858000"/>
            </a:xfrm>
            <a:prstGeom prst="rect">
              <a:avLst/>
            </a:prstGeom>
            <a:solidFill>
              <a:srgbClr val="E69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1480" y="0"/>
              <a:ext cx="128016" cy="6858000"/>
            </a:xfrm>
            <a:prstGeom prst="rect">
              <a:avLst/>
            </a:prstGeom>
            <a:solidFill>
              <a:srgbClr val="ECD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9496" y="0"/>
              <a:ext cx="128016" cy="6858000"/>
            </a:xfrm>
            <a:prstGeom prst="rect">
              <a:avLst/>
            </a:prstGeom>
            <a:solidFill>
              <a:srgbClr val="5FD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7512" y="0"/>
              <a:ext cx="12801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95528" y="0"/>
              <a:ext cx="128016" cy="6858000"/>
            </a:xfrm>
            <a:prstGeom prst="rect">
              <a:avLst/>
            </a:prstGeom>
            <a:solidFill>
              <a:srgbClr val="C97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xmlns="" id="{5F013736-B7F6-4C20-975C-379ABCCFCE75}"/>
              </a:ext>
            </a:extLst>
          </p:cNvPr>
          <p:cNvSpPr>
            <a:spLocks noGrp="1"/>
          </p:cNvSpPr>
          <p:nvPr>
            <p:ph type="title"/>
          </p:nvPr>
        </p:nvSpPr>
        <p:spPr>
          <a:xfrm>
            <a:off x="838200" y="365125"/>
            <a:ext cx="10515600" cy="1325563"/>
          </a:xfrm>
        </p:spPr>
        <p:txBody>
          <a:bodyPr/>
          <a:lstStyle/>
          <a:p>
            <a:r>
              <a:rPr lang="en-US">
                <a:latin typeface="Tw Cen MT Condensed Extra Bold" panose="020B0803020202020204" pitchFamily="34" charset="0"/>
              </a:rPr>
              <a:t>Instagram Demos</a:t>
            </a:r>
          </a:p>
        </p:txBody>
      </p:sp>
      <p:pic>
        <p:nvPicPr>
          <p:cNvPr id="2" name="Picture 1" descr="A close up of a sign&#10;&#10;Description automatically generated">
            <a:extLst>
              <a:ext uri="{FF2B5EF4-FFF2-40B4-BE49-F238E27FC236}">
                <a16:creationId xmlns:a16="http://schemas.microsoft.com/office/drawing/2014/main" xmlns="" id="{E51313C9-4945-418F-B821-25FBAAAA0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7978" y="5394647"/>
            <a:ext cx="1426029" cy="1426029"/>
          </a:xfrm>
          <a:prstGeom prst="rect">
            <a:avLst/>
          </a:prstGeom>
        </p:spPr>
      </p:pic>
      <p:pic>
        <p:nvPicPr>
          <p:cNvPr id="4" name="Picture 3">
            <a:extLst>
              <a:ext uri="{FF2B5EF4-FFF2-40B4-BE49-F238E27FC236}">
                <a16:creationId xmlns:a16="http://schemas.microsoft.com/office/drawing/2014/main" xmlns="" id="{73D997F8-C5F4-4547-8222-F6FCC7A3B57F}"/>
              </a:ext>
            </a:extLst>
          </p:cNvPr>
          <p:cNvPicPr>
            <a:picLocks noChangeAspect="1"/>
          </p:cNvPicPr>
          <p:nvPr/>
        </p:nvPicPr>
        <p:blipFill rotWithShape="1">
          <a:blip r:embed="rId3"/>
          <a:srcRect l="17877" t="12248" r="18722" b="6355"/>
          <a:stretch/>
        </p:blipFill>
        <p:spPr>
          <a:xfrm>
            <a:off x="1226474" y="1616138"/>
            <a:ext cx="7004208" cy="5058156"/>
          </a:xfrm>
          <a:prstGeom prst="rect">
            <a:avLst/>
          </a:prstGeom>
        </p:spPr>
      </p:pic>
      <p:sp>
        <p:nvSpPr>
          <p:cNvPr id="7" name="Arrow: Left 6">
            <a:extLst>
              <a:ext uri="{FF2B5EF4-FFF2-40B4-BE49-F238E27FC236}">
                <a16:creationId xmlns:a16="http://schemas.microsoft.com/office/drawing/2014/main" xmlns="" id="{E5D67135-FC60-412D-90E7-70D6872F18A1}"/>
              </a:ext>
            </a:extLst>
          </p:cNvPr>
          <p:cNvSpPr/>
          <p:nvPr/>
        </p:nvSpPr>
        <p:spPr>
          <a:xfrm>
            <a:off x="4601497" y="3883743"/>
            <a:ext cx="6580339" cy="9635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72B4E582-9AF1-4F28-991C-D379AEB67079}"/>
              </a:ext>
            </a:extLst>
          </p:cNvPr>
          <p:cNvSpPr/>
          <p:nvPr/>
        </p:nvSpPr>
        <p:spPr>
          <a:xfrm>
            <a:off x="2288395" y="3627471"/>
            <a:ext cx="2182761" cy="147610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119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55448" y="-73152"/>
            <a:ext cx="347472" cy="6931152"/>
            <a:chOff x="155448" y="0"/>
            <a:chExt cx="768096" cy="6858000"/>
          </a:xfrm>
        </p:grpSpPr>
        <p:sp>
          <p:nvSpPr>
            <p:cNvPr id="22" name="Rectangle 21"/>
            <p:cNvSpPr/>
            <p:nvPr/>
          </p:nvSpPr>
          <p:spPr>
            <a:xfrm>
              <a:off x="155448" y="0"/>
              <a:ext cx="128016" cy="6858000"/>
            </a:xfrm>
            <a:prstGeom prst="rect">
              <a:avLst/>
            </a:prstGeom>
            <a:solidFill>
              <a:srgbClr val="D95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3464" y="0"/>
              <a:ext cx="128016" cy="6858000"/>
            </a:xfrm>
            <a:prstGeom prst="rect">
              <a:avLst/>
            </a:prstGeom>
            <a:solidFill>
              <a:srgbClr val="E69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1480" y="0"/>
              <a:ext cx="128016" cy="6858000"/>
            </a:xfrm>
            <a:prstGeom prst="rect">
              <a:avLst/>
            </a:prstGeom>
            <a:solidFill>
              <a:srgbClr val="ECD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9496" y="0"/>
              <a:ext cx="128016" cy="6858000"/>
            </a:xfrm>
            <a:prstGeom prst="rect">
              <a:avLst/>
            </a:prstGeom>
            <a:solidFill>
              <a:srgbClr val="5FD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7512" y="0"/>
              <a:ext cx="12801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95528" y="0"/>
              <a:ext cx="128016" cy="6858000"/>
            </a:xfrm>
            <a:prstGeom prst="rect">
              <a:avLst/>
            </a:prstGeom>
            <a:solidFill>
              <a:srgbClr val="C97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xmlns="" id="{5F013736-B7F6-4C20-975C-379ABCCFCE75}"/>
              </a:ext>
            </a:extLst>
          </p:cNvPr>
          <p:cNvSpPr>
            <a:spLocks noGrp="1"/>
          </p:cNvSpPr>
          <p:nvPr>
            <p:ph type="title"/>
          </p:nvPr>
        </p:nvSpPr>
        <p:spPr>
          <a:xfrm>
            <a:off x="838200" y="365125"/>
            <a:ext cx="10515600" cy="1325563"/>
          </a:xfrm>
        </p:spPr>
        <p:txBody>
          <a:bodyPr/>
          <a:lstStyle/>
          <a:p>
            <a:r>
              <a:rPr lang="en-US">
                <a:latin typeface="Tw Cen MT Condensed Extra Bold" panose="020B0803020202020204" pitchFamily="34" charset="0"/>
              </a:rPr>
              <a:t>Sexuality and Gender Alliance (SAGA)</a:t>
            </a:r>
          </a:p>
        </p:txBody>
      </p:sp>
      <p:sp>
        <p:nvSpPr>
          <p:cNvPr id="14" name="Content Placeholder 2">
            <a:extLst>
              <a:ext uri="{FF2B5EF4-FFF2-40B4-BE49-F238E27FC236}">
                <a16:creationId xmlns:a16="http://schemas.microsoft.com/office/drawing/2014/main" xmlns="" id="{9D467FFB-1D31-4D38-936F-FFB8B76F780C}"/>
              </a:ext>
            </a:extLst>
          </p:cNvPr>
          <p:cNvSpPr>
            <a:spLocks noGrp="1"/>
          </p:cNvSpPr>
          <p:nvPr>
            <p:ph idx="1"/>
          </p:nvPr>
        </p:nvSpPr>
        <p:spPr>
          <a:xfrm>
            <a:off x="935355" y="1591056"/>
            <a:ext cx="6233443" cy="5093208"/>
          </a:xfrm>
        </p:spPr>
        <p:txBody>
          <a:bodyPr numCol="1">
            <a:noAutofit/>
          </a:bodyPr>
          <a:lstStyle/>
          <a:p>
            <a:pPr marL="4572" lvl="1" indent="0">
              <a:spcBef>
                <a:spcPts val="600"/>
              </a:spcBef>
              <a:buNone/>
            </a:pPr>
            <a:r>
              <a:rPr lang="en-US">
                <a:latin typeface="Yu Gothic UI Light" panose="020B0300000000000000" pitchFamily="34" charset="-128"/>
                <a:ea typeface="Yu Gothic UI Light" panose="020B0300000000000000" pitchFamily="34" charset="-128"/>
              </a:rPr>
              <a:t>SAGA is a social, student-run club that offers friendship, education, discussion, resources, and often snacks for the LGBTQA+ community and it’s allies. We meet every Monday from 4:30-5:30pm in Sykes 10A during the fall and spring semesters.</a:t>
            </a:r>
          </a:p>
          <a:p>
            <a:pPr marL="4572" lvl="1" indent="0">
              <a:spcBef>
                <a:spcPts val="600"/>
              </a:spcBef>
              <a:buNone/>
            </a:pPr>
            <a:endParaRPr lang="en-US">
              <a:latin typeface="Yu Gothic UI Light" panose="020B0300000000000000" pitchFamily="34" charset="-128"/>
              <a:ea typeface="Yu Gothic UI Light" panose="020B0300000000000000" pitchFamily="34" charset="-128"/>
            </a:endParaRPr>
          </a:p>
          <a:p>
            <a:pPr marL="4572" lvl="1" indent="0">
              <a:spcBef>
                <a:spcPts val="600"/>
              </a:spcBef>
              <a:buNone/>
            </a:pPr>
            <a:r>
              <a:rPr lang="en-US">
                <a:latin typeface="Yu Gothic UI Light" panose="020B0300000000000000" pitchFamily="34" charset="-128"/>
                <a:ea typeface="Yu Gothic UI Light" panose="020B0300000000000000" pitchFamily="34" charset="-128"/>
              </a:rPr>
              <a:t>If you are a trans and/or queer person of color, check out our break-off group, Shades of the Rainbow. We also have another separate group, T-Time, strictly for the trans and non-binary community.</a:t>
            </a:r>
          </a:p>
        </p:txBody>
      </p:sp>
      <p:pic>
        <p:nvPicPr>
          <p:cNvPr id="1026" name="Picture 2">
            <a:extLst>
              <a:ext uri="{FF2B5EF4-FFF2-40B4-BE49-F238E27FC236}">
                <a16:creationId xmlns:a16="http://schemas.microsoft.com/office/drawing/2014/main" xmlns="" id="{6D0149D0-C2D8-4EA9-A3B1-0B854149A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0429" y="1311695"/>
            <a:ext cx="4074351" cy="479596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close up of a sign&#10;&#10;Description automatically generated">
            <a:extLst>
              <a:ext uri="{FF2B5EF4-FFF2-40B4-BE49-F238E27FC236}">
                <a16:creationId xmlns:a16="http://schemas.microsoft.com/office/drawing/2014/main" xmlns="" id="{E51313C9-4945-418F-B821-25FBAAAA0F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978" y="5394647"/>
            <a:ext cx="1426029" cy="1426029"/>
          </a:xfrm>
          <a:prstGeom prst="rect">
            <a:avLst/>
          </a:prstGeom>
        </p:spPr>
      </p:pic>
    </p:spTree>
    <p:extLst>
      <p:ext uri="{BB962C8B-B14F-4D97-AF65-F5344CB8AC3E}">
        <p14:creationId xmlns:p14="http://schemas.microsoft.com/office/powerpoint/2010/main" val="77328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55448" y="-73152"/>
            <a:ext cx="347472" cy="6931152"/>
            <a:chOff x="155448" y="0"/>
            <a:chExt cx="768096" cy="6858000"/>
          </a:xfrm>
        </p:grpSpPr>
        <p:sp>
          <p:nvSpPr>
            <p:cNvPr id="22" name="Rectangle 21"/>
            <p:cNvSpPr/>
            <p:nvPr/>
          </p:nvSpPr>
          <p:spPr>
            <a:xfrm>
              <a:off x="155448" y="0"/>
              <a:ext cx="128016" cy="6858000"/>
            </a:xfrm>
            <a:prstGeom prst="rect">
              <a:avLst/>
            </a:prstGeom>
            <a:solidFill>
              <a:srgbClr val="D95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83464" y="0"/>
              <a:ext cx="128016" cy="6858000"/>
            </a:xfrm>
            <a:prstGeom prst="rect">
              <a:avLst/>
            </a:prstGeom>
            <a:solidFill>
              <a:srgbClr val="E69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11480" y="0"/>
              <a:ext cx="128016" cy="6858000"/>
            </a:xfrm>
            <a:prstGeom prst="rect">
              <a:avLst/>
            </a:prstGeom>
            <a:solidFill>
              <a:srgbClr val="ECD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9496" y="0"/>
              <a:ext cx="128016" cy="6858000"/>
            </a:xfrm>
            <a:prstGeom prst="rect">
              <a:avLst/>
            </a:prstGeom>
            <a:solidFill>
              <a:srgbClr val="5FD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7512" y="0"/>
              <a:ext cx="12801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95528" y="0"/>
              <a:ext cx="128016" cy="6858000"/>
            </a:xfrm>
            <a:prstGeom prst="rect">
              <a:avLst/>
            </a:prstGeom>
            <a:solidFill>
              <a:srgbClr val="C97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xmlns="" id="{5F013736-B7F6-4C20-975C-379ABCCFCE75}"/>
              </a:ext>
            </a:extLst>
          </p:cNvPr>
          <p:cNvSpPr>
            <a:spLocks noGrp="1"/>
          </p:cNvSpPr>
          <p:nvPr>
            <p:ph type="title"/>
          </p:nvPr>
        </p:nvSpPr>
        <p:spPr>
          <a:xfrm>
            <a:off x="838200" y="365125"/>
            <a:ext cx="10515600" cy="1325563"/>
          </a:xfrm>
        </p:spPr>
        <p:txBody>
          <a:bodyPr/>
          <a:lstStyle/>
          <a:p>
            <a:r>
              <a:rPr lang="en-US">
                <a:latin typeface="Tw Cen MT Condensed Extra Bold" panose="020B0803020202020204" pitchFamily="34" charset="0"/>
              </a:rPr>
              <a:t>Where to find us</a:t>
            </a:r>
          </a:p>
        </p:txBody>
      </p:sp>
      <p:sp>
        <p:nvSpPr>
          <p:cNvPr id="14" name="Content Placeholder 2">
            <a:extLst>
              <a:ext uri="{FF2B5EF4-FFF2-40B4-BE49-F238E27FC236}">
                <a16:creationId xmlns:a16="http://schemas.microsoft.com/office/drawing/2014/main" xmlns="" id="{9D467FFB-1D31-4D38-936F-FFB8B76F780C}"/>
              </a:ext>
            </a:extLst>
          </p:cNvPr>
          <p:cNvSpPr>
            <a:spLocks noGrp="1"/>
          </p:cNvSpPr>
          <p:nvPr>
            <p:ph idx="1"/>
          </p:nvPr>
        </p:nvSpPr>
        <p:spPr>
          <a:xfrm>
            <a:off x="935355" y="1591056"/>
            <a:ext cx="7609959" cy="5093208"/>
          </a:xfrm>
        </p:spPr>
        <p:txBody>
          <a:bodyPr numCol="1">
            <a:noAutofit/>
          </a:bodyPr>
          <a:lstStyle/>
          <a:p>
            <a:pPr marL="4572" lvl="1" indent="0">
              <a:spcBef>
                <a:spcPts val="600"/>
              </a:spcBef>
              <a:buNone/>
            </a:pPr>
            <a:r>
              <a:rPr lang="en-US">
                <a:latin typeface="Yu Gothic UI Light" panose="020B0300000000000000" pitchFamily="34" charset="-128"/>
                <a:ea typeface="Yu Gothic UI Light" panose="020B0300000000000000" pitchFamily="34" charset="-128"/>
              </a:rPr>
              <a:t>We are located in the Sykes Student Union, Room 250.</a:t>
            </a:r>
          </a:p>
          <a:p>
            <a:pPr marL="4572" lvl="1" indent="0">
              <a:spcBef>
                <a:spcPts val="600"/>
              </a:spcBef>
              <a:buNone/>
            </a:pPr>
            <a:endParaRPr lang="en-US">
              <a:latin typeface="Yu Gothic UI Light" panose="020B0300000000000000" pitchFamily="34" charset="-128"/>
              <a:ea typeface="Yu Gothic UI Light" panose="020B0300000000000000" pitchFamily="34" charset="-128"/>
            </a:endParaRPr>
          </a:p>
          <a:p>
            <a:pPr marL="4572" lvl="1" indent="0">
              <a:spcBef>
                <a:spcPts val="600"/>
              </a:spcBef>
              <a:buNone/>
            </a:pPr>
            <a:r>
              <a:rPr lang="en-US">
                <a:latin typeface="Yu Gothic UI Light" panose="020B0300000000000000" pitchFamily="34" charset="-128"/>
                <a:ea typeface="Yu Gothic UI Light" panose="020B0300000000000000" pitchFamily="34" charset="-128"/>
              </a:rPr>
              <a:t>We are also active on social media! Find us @wcu_ctqa</a:t>
            </a:r>
          </a:p>
          <a:p>
            <a:pPr marL="4572" lvl="1" indent="0">
              <a:spcBef>
                <a:spcPts val="600"/>
              </a:spcBef>
              <a:buNone/>
            </a:pPr>
            <a:endParaRPr lang="en-US">
              <a:latin typeface="Yu Gothic UI Light" panose="020B0300000000000000" pitchFamily="34" charset="-128"/>
              <a:ea typeface="Yu Gothic UI Light" panose="020B0300000000000000" pitchFamily="34" charset="-128"/>
            </a:endParaRPr>
          </a:p>
          <a:p>
            <a:pPr marL="4572" lvl="1" indent="0">
              <a:spcBef>
                <a:spcPts val="600"/>
              </a:spcBef>
              <a:buNone/>
            </a:pPr>
            <a:endParaRPr lang="en-US">
              <a:latin typeface="Yu Gothic UI Light" panose="020B0300000000000000" pitchFamily="34" charset="-128"/>
              <a:ea typeface="Yu Gothic UI Light" panose="020B0300000000000000" pitchFamily="34" charset="-128"/>
            </a:endParaRPr>
          </a:p>
          <a:p>
            <a:pPr marL="4572" lvl="1" indent="0">
              <a:spcBef>
                <a:spcPts val="600"/>
              </a:spcBef>
              <a:buNone/>
            </a:pPr>
            <a:endParaRPr lang="en-US">
              <a:latin typeface="Yu Gothic UI Light" panose="020B0300000000000000" pitchFamily="34" charset="-128"/>
              <a:ea typeface="Yu Gothic UI Light" panose="020B0300000000000000" pitchFamily="34" charset="-128"/>
            </a:endParaRPr>
          </a:p>
          <a:p>
            <a:pPr marL="4572" lvl="1" indent="0">
              <a:spcBef>
                <a:spcPts val="600"/>
              </a:spcBef>
              <a:buNone/>
            </a:pPr>
            <a:endParaRPr lang="en-US">
              <a:latin typeface="Yu Gothic UI Light" panose="020B0300000000000000" pitchFamily="34" charset="-128"/>
              <a:ea typeface="Yu Gothic UI Light" panose="020B0300000000000000" pitchFamily="34" charset="-128"/>
            </a:endParaRPr>
          </a:p>
          <a:p>
            <a:pPr marL="4572" lvl="1" indent="0">
              <a:spcBef>
                <a:spcPts val="600"/>
              </a:spcBef>
              <a:buNone/>
            </a:pPr>
            <a:r>
              <a:rPr lang="en-US">
                <a:latin typeface="Yu Gothic UI Light" panose="020B0300000000000000" pitchFamily="34" charset="-128"/>
                <a:ea typeface="Yu Gothic UI Light" panose="020B0300000000000000" pitchFamily="34" charset="-128"/>
              </a:rPr>
              <a:t>Register for our upcoming programs and trainings on </a:t>
            </a:r>
            <a:r>
              <a:rPr lang="en-US" err="1">
                <a:latin typeface="Yu Gothic UI Light" panose="020B0300000000000000" pitchFamily="34" charset="-128"/>
                <a:ea typeface="Yu Gothic UI Light" panose="020B0300000000000000" pitchFamily="34" charset="-128"/>
              </a:rPr>
              <a:t>RamConnect</a:t>
            </a:r>
            <a:r>
              <a:rPr lang="en-US">
                <a:latin typeface="Yu Gothic UI Light" panose="020B0300000000000000" pitchFamily="34" charset="-128"/>
                <a:ea typeface="Yu Gothic UI Light" panose="020B0300000000000000" pitchFamily="34" charset="-128"/>
              </a:rPr>
              <a:t> at ramconnect.wcupa.edu</a:t>
            </a:r>
          </a:p>
        </p:txBody>
      </p:sp>
      <p:pic>
        <p:nvPicPr>
          <p:cNvPr id="2" name="Picture 1" descr="A close up of a sign&#10;&#10;Description automatically generated">
            <a:extLst>
              <a:ext uri="{FF2B5EF4-FFF2-40B4-BE49-F238E27FC236}">
                <a16:creationId xmlns:a16="http://schemas.microsoft.com/office/drawing/2014/main" xmlns="" id="{E51313C9-4945-418F-B821-25FBAAAA0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7978" y="5394647"/>
            <a:ext cx="1426029" cy="1426029"/>
          </a:xfrm>
          <a:prstGeom prst="rect">
            <a:avLst/>
          </a:prstGeom>
        </p:spPr>
      </p:pic>
      <p:pic>
        <p:nvPicPr>
          <p:cNvPr id="4098" name="Picture 2">
            <a:extLst>
              <a:ext uri="{FF2B5EF4-FFF2-40B4-BE49-F238E27FC236}">
                <a16:creationId xmlns:a16="http://schemas.microsoft.com/office/drawing/2014/main" xmlns="" id="{B45091F8-7507-4735-8080-54005AA7EB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9762" y="2928242"/>
            <a:ext cx="1198160" cy="11981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Jacques Kelly: Documents reveal the origins of several Baltimore  neighborhoods | Twitter logo, Twitter funny, Filipino tattoos">
            <a:extLst>
              <a:ext uri="{FF2B5EF4-FFF2-40B4-BE49-F238E27FC236}">
                <a16:creationId xmlns:a16="http://schemas.microsoft.com/office/drawing/2014/main" xmlns="" id="{8636FE5C-779C-4B1B-9426-E0E3746A6A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580" y="2885043"/>
            <a:ext cx="1323885" cy="132388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ownload Facebook Icon vector (.EPS + .AI) - Seeklogo.net | Facebook icons,  Facebook icon vector, Logo facebook">
            <a:extLst>
              <a:ext uri="{FF2B5EF4-FFF2-40B4-BE49-F238E27FC236}">
                <a16:creationId xmlns:a16="http://schemas.microsoft.com/office/drawing/2014/main" xmlns="" id="{2F9B195A-C429-4AF3-8921-2BA08EA2D61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221" t="14184" r="14987" b="15410"/>
          <a:stretch/>
        </p:blipFill>
        <p:spPr bwMode="auto">
          <a:xfrm>
            <a:off x="1069374" y="2899562"/>
            <a:ext cx="1247289" cy="1223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0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8DFA515A64014D8424AC2E47A8EAD6" ma:contentTypeVersion="28" ma:contentTypeDescription="Create a new document." ma:contentTypeScope="" ma:versionID="8a26c55a75f4f50c61e6027fa0e61ca2">
  <xsd:schema xmlns:xsd="http://www.w3.org/2001/XMLSchema" xmlns:xs="http://www.w3.org/2001/XMLSchema" xmlns:p="http://schemas.microsoft.com/office/2006/metadata/properties" xmlns:ns2="90d0076d-6670-422f-b53d-d10e5ad3b8a9" targetNamespace="http://schemas.microsoft.com/office/2006/metadata/properties" ma:root="true" ma:fieldsID="1ee41838cc18f6c0fc4474b6b002faba" ns2:_="">
    <xsd:import namespace="90d0076d-6670-422f-b53d-d10e5ad3b8a9"/>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d0076d-6670-422f-b53d-d10e5ad3b8a9"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AutoTags" ma:index="32" nillable="true" ma:displayName="Tags" ma:internalName="MediaServiceAutoTags"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pVersion xmlns="90d0076d-6670-422f-b53d-d10e5ad3b8a9" xsi:nil="true"/>
    <NotebookType xmlns="90d0076d-6670-422f-b53d-d10e5ad3b8a9" xsi:nil="true"/>
    <LMS_Mappings xmlns="90d0076d-6670-422f-b53d-d10e5ad3b8a9" xsi:nil="true"/>
    <Templates xmlns="90d0076d-6670-422f-b53d-d10e5ad3b8a9" xsi:nil="true"/>
    <Self_Registration_Enabled xmlns="90d0076d-6670-422f-b53d-d10e5ad3b8a9" xsi:nil="true"/>
    <FolderType xmlns="90d0076d-6670-422f-b53d-d10e5ad3b8a9" xsi:nil="true"/>
    <Invited_Leaders xmlns="90d0076d-6670-422f-b53d-d10e5ad3b8a9" xsi:nil="true"/>
    <IsNotebookLocked xmlns="90d0076d-6670-422f-b53d-d10e5ad3b8a9" xsi:nil="true"/>
    <Invited_Members xmlns="90d0076d-6670-422f-b53d-d10e5ad3b8a9" xsi:nil="true"/>
    <Math_Settings xmlns="90d0076d-6670-422f-b53d-d10e5ad3b8a9" xsi:nil="true"/>
    <Leaders xmlns="90d0076d-6670-422f-b53d-d10e5ad3b8a9">
      <UserInfo>
        <DisplayName/>
        <AccountId xsi:nil="true"/>
        <AccountType/>
      </UserInfo>
    </Leaders>
    <TeamsChannelId xmlns="90d0076d-6670-422f-b53d-d10e5ad3b8a9" xsi:nil="true"/>
    <Members xmlns="90d0076d-6670-422f-b53d-d10e5ad3b8a9">
      <UserInfo>
        <DisplayName/>
        <AccountId xsi:nil="true"/>
        <AccountType/>
      </UserInfo>
    </Members>
    <Member_Groups xmlns="90d0076d-6670-422f-b53d-d10e5ad3b8a9">
      <UserInfo>
        <DisplayName/>
        <AccountId xsi:nil="true"/>
        <AccountType/>
      </UserInfo>
    </Member_Groups>
    <Distribution_Groups xmlns="90d0076d-6670-422f-b53d-d10e5ad3b8a9" xsi:nil="true"/>
    <DefaultSectionNames xmlns="90d0076d-6670-422f-b53d-d10e5ad3b8a9" xsi:nil="true"/>
    <Is_Collaboration_Space_Locked xmlns="90d0076d-6670-422f-b53d-d10e5ad3b8a9" xsi:nil="true"/>
    <Has_Leaders_Only_SectionGroup xmlns="90d0076d-6670-422f-b53d-d10e5ad3b8a9" xsi:nil="true"/>
    <CultureName xmlns="90d0076d-6670-422f-b53d-d10e5ad3b8a9" xsi:nil="true"/>
    <Owner xmlns="90d0076d-6670-422f-b53d-d10e5ad3b8a9">
      <UserInfo>
        <DisplayName/>
        <AccountId xsi:nil="true"/>
        <AccountType/>
      </UserInfo>
    </Own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FF701F-57B7-4C64-BB8B-C31EB75E2021}">
  <ds:schemaRefs>
    <ds:schemaRef ds:uri="90d0076d-6670-422f-b53d-d10e5ad3b8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24DA8F-49F7-4672-80CF-BA1A3EEF108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 ds:uri="90d0076d-6670-422f-b53d-d10e5ad3b8a9"/>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4B20DB04-CBD5-4882-B360-A646FFB837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404</Words>
  <Application>Microsoft Office PowerPoint</Application>
  <PresentationFormat>Widescreen</PresentationFormat>
  <Paragraphs>62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Tw Cen MT Condensed Extra Bold</vt:lpstr>
      <vt:lpstr>Yu Gothic UI Light</vt:lpstr>
      <vt:lpstr>Office Theme</vt:lpstr>
      <vt:lpstr>Center for Trans &amp; Queer Advocacy</vt:lpstr>
      <vt:lpstr>CTQA Mission and Values</vt:lpstr>
      <vt:lpstr>Meet the Staff</vt:lpstr>
      <vt:lpstr>What we offer</vt:lpstr>
      <vt:lpstr>Trans and Non-binary Resources</vt:lpstr>
      <vt:lpstr>We can offer additional support for:</vt:lpstr>
      <vt:lpstr>Instagram Demos</vt:lpstr>
      <vt:lpstr>Sexuality and Gender Alliance (SAGA)</vt:lpstr>
      <vt:lpstr>Where to find us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Zone Training 2018</dc:title>
  <dc:creator>Steven Feldman</dc:creator>
  <cp:lastModifiedBy>Walsh, Megan A</cp:lastModifiedBy>
  <cp:revision>12</cp:revision>
  <cp:lastPrinted>2018-06-12T12:55:16Z</cp:lastPrinted>
  <dcterms:created xsi:type="dcterms:W3CDTF">2018-06-11T15:23:23Z</dcterms:created>
  <dcterms:modified xsi:type="dcterms:W3CDTF">2020-10-21T14:54:01Z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0x0101000E8DFA515A64014D8424AC2E47A8EAD6</vt:lpwstr>
  </property>
</Properties>
</file>