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803" r:id="rId4"/>
  </p:sldMasterIdLst>
  <p:notesMasterIdLst>
    <p:notesMasterId r:id="rId16"/>
  </p:notesMasterIdLst>
  <p:sldIdLst>
    <p:sldId id="256" r:id="rId5"/>
    <p:sldId id="268" r:id="rId6"/>
    <p:sldId id="318" r:id="rId7"/>
    <p:sldId id="282" r:id="rId8"/>
    <p:sldId id="274" r:id="rId9"/>
    <p:sldId id="283" r:id="rId10"/>
    <p:sldId id="319" r:id="rId11"/>
    <p:sldId id="263" r:id="rId12"/>
    <p:sldId id="278" r:id="rId13"/>
    <p:sldId id="275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6590710-89EB-40DC-AB94-237D04901FCE}">
          <p14:sldIdLst>
            <p14:sldId id="256"/>
            <p14:sldId id="268"/>
          </p14:sldIdLst>
        </p14:section>
        <p14:section name="Untitled Section" id="{595812DB-FC7B-4D4A-B3D6-FD1A589B8039}">
          <p14:sldIdLst>
            <p14:sldId id="318"/>
            <p14:sldId id="282"/>
            <p14:sldId id="274"/>
            <p14:sldId id="283"/>
            <p14:sldId id="319"/>
            <p14:sldId id="263"/>
            <p14:sldId id="278"/>
            <p14:sldId id="275"/>
            <p14:sldId id="271"/>
          </p14:sldIdLst>
        </p14:section>
        <p14:section name="Accomodation notes" id="{C349C619-3792-4B31-9219-A13CA60FD98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53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84" autoAdjust="0"/>
    <p:restoredTop sz="82524" autoAdjust="0"/>
  </p:normalViewPr>
  <p:slideViewPr>
    <p:cSldViewPr snapToGrid="0">
      <p:cViewPr varScale="1">
        <p:scale>
          <a:sx n="78" d="100"/>
          <a:sy n="78" d="100"/>
        </p:scale>
        <p:origin x="365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36"/>
    </p:cViewPr>
  </p:sorterViewPr>
  <p:notesViewPr>
    <p:cSldViewPr snapToGrid="0">
      <p:cViewPr varScale="1">
        <p:scale>
          <a:sx n="61" d="100"/>
          <a:sy n="61" d="100"/>
        </p:scale>
        <p:origin x="-2452" y="-5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74A7-6919-4D3B-88EC-269F17568BC8}" type="datetimeFigureOut">
              <a:rPr lang="en-US" smtClean="0"/>
              <a:t>3/22/2021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2B643-0F57-4E9B-B227-1380C9AE68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113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ssd@wcupa.edu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Welcome  to   WCU office of  services  for  students  with  disabilities  (OSSD) Today   we  will  give  a  brief  overview  of  services  that  are available .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If you are considering WCU, you may be interested in attending a 30-minute OSSD information session via Zoom.  Sessions are currently being scheduled at 10:00 am and 2:00 pm on the last Thursday of each month during the Spring and Fall semesters ).  Student attendance is required, but parents and/or guardians are welcome.  Scheduling in advance by email (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ossd@wcupa.edu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is required to attend a session.        </a:t>
            </a:r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2B643-0F57-4E9B-B227-1380C9AE682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235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READ  slide     then add  The  OSSD  technology assistant  can  help provide these resource to students  with technology needs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2B643-0F57-4E9B-B227-1380C9AE682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484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For  more information  about  OSSD services  please   contact the  OSSD office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2B643-0F57-4E9B-B227-1380C9AE682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491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BD1CE9-15AF-4C66-8092-1FCCC9D865F5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 The  Office  Of  Services  for  Students  at West  Chester  University  is  located  on the  North  campus   in  the  Lawrence  center </a:t>
            </a:r>
          </a:p>
        </p:txBody>
      </p:sp>
    </p:spTree>
    <p:extLst>
      <p:ext uri="{BB962C8B-B14F-4D97-AF65-F5344CB8AC3E}">
        <p14:creationId xmlns:p14="http://schemas.microsoft.com/office/powerpoint/2010/main" val="4154683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 slide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647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Read  Slide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9A2681-B026-4FDF-BADE-FD048ACB5C8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258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laws affecting college students with disabilities and the process of obtaining assistive technology in college are completely different from the K-12 world. The Individuals with Disabilities Education Act (IDEA) is not in effect in higher education. Colleges have no legal responsibility to identify students with disabilities 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2B643-0F57-4E9B-B227-1380C9AE682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521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        READ   SLIDE        then     state 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Accepted students   documentation   should  be Current (generally within the past 3 years),Completed by a licensed professional, and  include  a diagnosis </a:t>
            </a:r>
          </a:p>
          <a:p>
            <a:pPr>
              <a:defRPr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 . To  receive  Accommodations   students must   initiate  services and make appointments .</a:t>
            </a:r>
          </a:p>
          <a:p>
            <a:pPr marL="69850" indent="0">
              <a:buNone/>
              <a:defRPr/>
            </a:pP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a diagnosis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2B643-0F57-4E9B-B227-1380C9AE682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118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Read  slide   then state</a:t>
            </a:r>
          </a:p>
          <a:p>
            <a:r>
              <a:rPr lang="en-US" dirty="0"/>
              <a:t> : Letters of  Accommodation   do not  disclose  a  students  individual   Disability . Each  Semester  a  new LOA is  issued  if  requested  by the  student 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2B643-0F57-4E9B-B227-1380C9AE682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258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Some  student   may be  eligible  for the  following   Accommodations </a:t>
            </a:r>
          </a:p>
          <a:p>
            <a:r>
              <a:rPr lang="en-US" dirty="0"/>
              <a:t> </a:t>
            </a:r>
            <a:r>
              <a:rPr lang="en-US" dirty="0" err="1"/>
              <a:t>REAd</a:t>
            </a:r>
            <a:r>
              <a:rPr lang="en-US" dirty="0"/>
              <a:t> slide</a:t>
            </a:r>
          </a:p>
          <a:p>
            <a:r>
              <a:rPr lang="en-US" dirty="0"/>
              <a:t>  Summer  Orientation  for   OSSD  students  is   in July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2B643-0F57-4E9B-B227-1380C9AE682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480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OSSD  services  include  may include  ( read  Slide) </a:t>
            </a:r>
          </a:p>
          <a:p>
            <a:r>
              <a:rPr lang="en-US" dirty="0"/>
              <a:t>Then    state : The  West  Chester  University   also  Provides  to  all   WCU students  : tutoring  in  general  academic  courses, a  writing  center  to help  with  projects and  papers  , academic  advisors  for  course  guidance, and  counseling  services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2B643-0F57-4E9B-B227-1380C9AE682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958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0999FB-2042-4951-9417-8E0F6DFC84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762805B-A7FC-47D7-A64C-915CF81209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7F234B8-617B-4833-9AB3-ECABF2BEE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F60A-713C-41BA-9788-4C493DDC0A9C}" type="datetimeFigureOut">
              <a:rPr lang="en-US" smtClean="0"/>
              <a:t>3/22/2021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9F39AEE-EC3B-43B3-A5B5-0FBB08CCF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4F8D00-3A57-469C-A164-76EC95C5D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655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CF90CD-7C3D-4555-BD25-355809AB2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FEDAC72-C04D-487E-A395-92D3985B7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94FCD2-5194-4286-B81A-959F2010A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FA7-C445-42F7-AF66-A4F5A6FC8A9C}" type="datetimeFigureOut">
              <a:rPr lang="en-US" smtClean="0"/>
              <a:t>3/22/2021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E3BAC2-ED1C-4BEB-BF98-0E9DAC98D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29E43C-E31B-4A10-AFB6-19EBE4A44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02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9045CF0-53A1-46B7-A15A-2DB1891FA1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448DFD5-8F0C-4962-A2B6-0D63702792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6875C9-9494-4086-87A4-253C0ED40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C5C5-1A57-4420-8AFB-CE41693A794B}" type="datetimeFigureOut">
              <a:rPr lang="en-US" smtClean="0"/>
              <a:t>3/22/2021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A98973-9686-4EC9-92E5-0C0B12DDD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F1097D-5FA6-4FD7-A113-46F87AA77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665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069A-09EE-4C7C-86A4-2314A404921D}" type="datetimeFigureOut">
              <a:rPr lang="en-US" smtClean="0"/>
              <a:t>3/22/2021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3591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A702C9-BFD2-41DB-AC6E-269214A03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B4DA02-614B-484E-B3ED-010CAD379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F5C960-9C1A-4966-A2BC-53D8EB35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08AF-84E6-4329-8E67-FEA434B47075}" type="datetimeFigureOut">
              <a:rPr lang="en-US" smtClean="0"/>
              <a:t>3/22/2021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656355-4C20-45C7-AC39-7E6E6EDC3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B7650D-753C-4BC2-A6D0-B401779D9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167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21AC17-9161-4808-A709-E0031AB7F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4366A0-52BE-4C07-86E2-051D52946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03A705C-0F2A-4BCC-9A10-8A9AC8D19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E328-6AFF-436B-881F-213D56084544}" type="datetimeFigureOut">
              <a:rPr lang="en-US" smtClean="0"/>
              <a:t>3/22/2021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5E2D12-2AC4-45A2-8356-7514E9D16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F9FF9C-AEE3-4681-AEEE-0786E447B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655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28D23A-34E1-4503-BAA5-3F1F7091A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3D6912-2406-4DF8-93F3-92CF6DDF1A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3A0B25B-B87F-40B2-82D3-078E86169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1AE1673-5C17-47CD-9CF1-74A81E088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37674-C1BA-4107-9B06-6D4CAC3A3DF5}" type="datetimeFigureOut">
              <a:rPr lang="en-US" smtClean="0"/>
              <a:t>3/22/2021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D51E34F-B310-47D8-B053-8BB024AA0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C7C7E2C-D508-4FCD-A1D8-D24762D1B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13602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423D07-AB29-4880-B362-646EF29BA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5F74F21-3733-473E-90AC-8F7ED00BD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523B912-3EF1-4DB1-8D30-B01D3FC86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06DFCBE-7EA0-41B2-A29E-BB7F401F01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057AD5C-8A4D-429E-AF51-BCFBF3C876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7FBA821-50EE-48C5-85D7-8505DFFF7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E7F1-171E-411F-96CA-A251A21496E7}" type="datetimeFigureOut">
              <a:rPr lang="en-US" smtClean="0"/>
              <a:t>3/22/2021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11F7F60-74F6-4C76-9CF5-D704CA929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4C853A1-6F97-43A5-B405-56548A0C4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108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475F83-D0AA-4350-A2A5-BC03F2132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2819888-0829-4584-A89B-CF7C0F08A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C98D-A273-4547-9B92-97D7769F71A6}" type="datetimeFigureOut">
              <a:rPr lang="en-US" smtClean="0"/>
              <a:t>3/22/2021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989D340-E953-43E4-B8B5-41FB00568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444FA70-AE5A-4D49-9B9A-F24474DA8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81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BC2D4E2-296F-478C-A406-A26ED39D1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CD67-0644-446C-B2AD-1C09BF34F286}" type="datetimeFigureOut">
              <a:rPr lang="en-US" smtClean="0"/>
              <a:t>3/22/2021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A7847DF-27F0-42AA-84DE-52A0E3FB2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FA30A9D-CC7A-40D7-A04F-E778ED83A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484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E61871-5991-4D0C-8AD6-799DFE283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50B0D8-6D17-462A-AC5B-E4F3E0ACB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B9D4A8B-B6AB-4707-9524-BF27126E23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C75B4B6-A95B-4300-B845-98F073082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0828-6983-48AD-9E27-CBD3696F837E}" type="datetimeFigureOut">
              <a:rPr lang="en-US" smtClean="0"/>
              <a:t>3/22/2021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81CCC39-D4B1-45D4-8C85-84350F5A6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8E0718B-5951-432D-875A-111A2FC37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46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E2270E-4C91-4FD4-9468-8F7961BAC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6F1D59B-18A5-468E-A48F-F759E8DFBE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0748BF4-2342-497A-A26E-0526D6D38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C9886FE-D00F-4635-86D6-B2F18BB2F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FB91-0324-450E-B17F-36DC0ECCE413}" type="datetimeFigureOut">
              <a:rPr lang="en-US" smtClean="0"/>
              <a:t>3/22/2021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7D4B098-015E-4DCF-B1BD-DB3FB7BF2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A63B374-1C42-4E7F-BAAF-44550A646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837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AE16755-43CF-4609-8892-6759BC287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E53BA9-E6AB-4B73-9A89-75D85B4E8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48B2DFD-369E-4C81-8DD6-0CAA58D4EE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37674-C1BA-4107-9B06-6D4CAC3A3DF5}" type="datetimeFigureOut">
              <a:rPr lang="en-US" smtClean="0"/>
              <a:t>3/22/2021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BEDA03-FA0A-4307-A063-F1EC98D53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B94B204-B1EB-4EA8-A47C-DFCC109E00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324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4" r:id="rId1"/>
    <p:sldLayoutId id="2147484805" r:id="rId2"/>
    <p:sldLayoutId id="2147484806" r:id="rId3"/>
    <p:sldLayoutId id="2147484807" r:id="rId4"/>
    <p:sldLayoutId id="2147484808" r:id="rId5"/>
    <p:sldLayoutId id="2147484809" r:id="rId6"/>
    <p:sldLayoutId id="2147484810" r:id="rId7"/>
    <p:sldLayoutId id="2147484811" r:id="rId8"/>
    <p:sldLayoutId id="2147484812" r:id="rId9"/>
    <p:sldLayoutId id="2147484813" r:id="rId10"/>
    <p:sldLayoutId id="2147484814" r:id="rId11"/>
    <p:sldLayoutId id="2147484815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8.xml"/><Relationship Id="rId7" Type="http://schemas.openxmlformats.org/officeDocument/2006/relationships/slide" Target="slide1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hyperlink" Target="mailto:ossd@wcupa.edu" TargetMode="Externa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6.xml"/><Relationship Id="rId7" Type="http://schemas.openxmlformats.org/officeDocument/2006/relationships/hyperlink" Target="mailto:OSSD@WCUPA.EDU" TargetMode="Externa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hyperlink" Target="https://www.wcupa.edu/universityCollege/ossd/documents/Documentation_Guidelines_Rev.%2003.19.2020.docx" TargetMode="External"/><Relationship Id="rId5" Type="http://schemas.openxmlformats.org/officeDocument/2006/relationships/hyperlink" Target="https://www.wcupa.edu/universityCollege/ossd/forms/studentIntake/" TargetMode="Externa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image" Target="../media/image8.wmf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31">
            <a:extLst>
              <a:ext uri="{FF2B5EF4-FFF2-40B4-BE49-F238E27FC236}">
                <a16:creationId xmlns:a16="http://schemas.microsoft.com/office/drawing/2014/main" xmlns="" id="{E6760941-EF99-4F61-A95D-3C3E7C08D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Freeform 5">
            <a:extLst>
              <a:ext uri="{FF2B5EF4-FFF2-40B4-BE49-F238E27FC236}">
                <a16:creationId xmlns:a16="http://schemas.microsoft.com/office/drawing/2014/main" xmlns="" id="{44D9B9FF-D6DA-4F69-B4A0-BA1550D65C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484269" y="1756600"/>
            <a:ext cx="1080325" cy="4736395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0" name="Freeform 6">
            <a:extLst>
              <a:ext uri="{FF2B5EF4-FFF2-40B4-BE49-F238E27FC236}">
                <a16:creationId xmlns:a16="http://schemas.microsoft.com/office/drawing/2014/main" xmlns="" id="{A7DC0AF9-0747-4070-A6D7-DF3681B9EB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876839" y="1357766"/>
            <a:ext cx="687754" cy="430312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" name="Freeform 7">
            <a:extLst>
              <a:ext uri="{FF2B5EF4-FFF2-40B4-BE49-F238E27FC236}">
                <a16:creationId xmlns:a16="http://schemas.microsoft.com/office/drawing/2014/main" xmlns="" id="{74612EAD-0A8C-4C44-AFE1-3DF0669AC8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878850" y="1135060"/>
            <a:ext cx="409371" cy="416921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" name="Rectangle 8">
            <a:extLst>
              <a:ext uri="{FF2B5EF4-FFF2-40B4-BE49-F238E27FC236}">
                <a16:creationId xmlns:a16="http://schemas.microsoft.com/office/drawing/2014/main" xmlns="" id="{C2D46295-4D0D-487B-8972-141A047FB1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1124043"/>
            <a:ext cx="5288862" cy="39781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5342" y="1357766"/>
            <a:ext cx="4322204" cy="3541334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3800" dirty="0">
                <a:solidFill>
                  <a:srgbClr val="FFFFFF"/>
                </a:solidFill>
              </a:rPr>
              <a:t/>
            </a:r>
            <a:br>
              <a:rPr lang="en-US" sz="3800" dirty="0">
                <a:solidFill>
                  <a:srgbClr val="FFFFFF"/>
                </a:solidFill>
              </a:rPr>
            </a:br>
            <a:r>
              <a:rPr lang="en-US" sz="3800" dirty="0">
                <a:solidFill>
                  <a:srgbClr val="FFFFFF"/>
                </a:solidFill>
              </a:rPr>
              <a:t>WEST  Chester  University </a:t>
            </a:r>
            <a:br>
              <a:rPr lang="en-US" sz="3800" dirty="0">
                <a:solidFill>
                  <a:srgbClr val="FFFFFF"/>
                </a:solidFill>
              </a:rPr>
            </a:br>
            <a:r>
              <a:rPr lang="en-US" sz="3800" dirty="0">
                <a:solidFill>
                  <a:srgbClr val="FFFFFF"/>
                </a:solidFill>
              </a:rPr>
              <a:t>Office  of  Services  </a:t>
            </a:r>
            <a:br>
              <a:rPr lang="en-US" sz="3800" dirty="0">
                <a:solidFill>
                  <a:srgbClr val="FFFFFF"/>
                </a:solidFill>
              </a:rPr>
            </a:br>
            <a:r>
              <a:rPr lang="en-US" sz="3800" dirty="0">
                <a:solidFill>
                  <a:srgbClr val="FFFFFF"/>
                </a:solidFill>
              </a:rPr>
              <a:t> for  Students  with  Disabilities </a:t>
            </a:r>
          </a:p>
        </p:txBody>
      </p:sp>
      <p:pic>
        <p:nvPicPr>
          <p:cNvPr id="7" name="Picture 6" descr="A picture containing tree, outdoor, building, park&#10;&#10;Description automatically generated">
            <a:extLst>
              <a:ext uri="{FF2B5EF4-FFF2-40B4-BE49-F238E27FC236}">
                <a16:creationId xmlns:a16="http://schemas.microsoft.com/office/drawing/2014/main" xmlns="" id="{678DC22E-4599-4C0E-9660-21B47D6DB1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76" r="-2" b="-2"/>
          <a:stretch/>
        </p:blipFill>
        <p:spPr>
          <a:xfrm>
            <a:off x="6095999" y="1894473"/>
            <a:ext cx="5297425" cy="3555895"/>
          </a:xfrm>
          <a:prstGeom prst="rect">
            <a:avLst/>
          </a:prstGeom>
        </p:spPr>
      </p:pic>
      <p:pic>
        <p:nvPicPr>
          <p:cNvPr id="5" name="Audio Recording Feb 18, 2021 at 12:06:53 PM" descr="Audio Recording Feb 18, 2021 at 12:06:53 PM">
            <a:hlinkClick r:id="" action="ppaction://media"/>
            <a:extLst>
              <a:ext uri="{FF2B5EF4-FFF2-40B4-BE49-F238E27FC236}">
                <a16:creationId xmlns:a16="http://schemas.microsoft.com/office/drawing/2014/main" xmlns="" id="{C2AD8943-0707-A54B-B34B-18AE4247DE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7458" y="6492994"/>
            <a:ext cx="466061" cy="46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1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5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 Technology  </a:t>
            </a:r>
          </a:p>
        </p:txBody>
      </p:sp>
      <p:sp>
        <p:nvSpPr>
          <p:cNvPr id="1029" name="sketchy line">
            <a:extLst>
              <a:ext uri="{FF2B5EF4-FFF2-40B4-BE49-F238E27FC236}">
                <a16:creationId xmlns:a16="http://schemas.microsoft.com/office/drawing/2014/main" xmlns="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PDF or Audiobook Text Formats</a:t>
            </a:r>
          </a:p>
          <a:p>
            <a:pPr marL="28575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Kurzweil </a:t>
            </a:r>
          </a:p>
          <a:p>
            <a:pPr marL="28575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Live scribe/Smart Pen Training   program </a:t>
            </a:r>
          </a:p>
          <a:p>
            <a:pPr marL="28575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Jaws </a:t>
            </a:r>
          </a:p>
        </p:txBody>
      </p:sp>
      <p:pic>
        <p:nvPicPr>
          <p:cNvPr id="1026" name="Picture 2" descr="C:\Users\75SWATSON\AppData\Local\Microsoft\Windows\Temporary Internet Files\Content.IE5\VIJ3ERNY\image_preview[1]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Recording Feb 18, 2021 at 6:39:38 PM" descr="Audio Recording Feb 18, 2021 at 6:39:38 PM">
            <a:hlinkClick r:id="" action="ppaction://media"/>
            <a:extLst>
              <a:ext uri="{FF2B5EF4-FFF2-40B4-BE49-F238E27FC236}">
                <a16:creationId xmlns:a16="http://schemas.microsoft.com/office/drawing/2014/main" xmlns="" id="{CB3834D5-3B40-D144-AEEE-21FE0D76BF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584" y="6264928"/>
            <a:ext cx="745464" cy="74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9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7" r="2208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4DDEBDD-D8BD-41A6-8A0D-B00E3768B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OFFICE  OF  SERVIVICES  FOR  STUDENTS  WITH DISABILITIES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6305" y="2272143"/>
            <a:ext cx="5949696" cy="37888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  <a:hlinkClick r:id="rId7" action="ppaction://hlinksldjump"/>
              </a:rPr>
              <a:t>https://www.wcupa.edu/universityCollege/ossd/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6" name="Audio Recording Feb 18, 2021 at 6:40:13 PM" descr="Audio Recording Feb 18, 2021 at 6:40:13 PM">
            <a:hlinkClick r:id="" action="ppaction://media"/>
            <a:extLst>
              <a:ext uri="{FF2B5EF4-FFF2-40B4-BE49-F238E27FC236}">
                <a16:creationId xmlns:a16="http://schemas.microsoft.com/office/drawing/2014/main" xmlns="" id="{483EC588-F0AD-6B49-8820-1A3369A5E9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 flipV="1">
            <a:off x="0" y="64516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38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E35A04CF-97D4-4FF7-B359-C546B1F62E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xmlns="" id="{1DE7243B-5109-444B-8FAF-7437C66BC0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xmlns="" id="{4C5D6221-DA7B-4611-AA26-7D8E349FDE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2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35806" y="1272379"/>
            <a:ext cx="3556497" cy="2156621"/>
          </a:xfrm>
        </p:spPr>
        <p:txBody>
          <a:bodyPr anchor="t">
            <a:no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Office of Services for Students with Disabilities 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– OSSD – 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715756" y="802889"/>
            <a:ext cx="3441424" cy="436384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000" b="1" dirty="0">
                <a:effectLst/>
              </a:rPr>
              <a:t>Location:</a:t>
            </a:r>
          </a:p>
          <a:p>
            <a:pPr>
              <a:buFont typeface="Wingdings" pitchFamily="2" charset="2"/>
              <a:buNone/>
            </a:pPr>
            <a:r>
              <a:rPr lang="en-US" sz="2000" dirty="0">
                <a:effectLst/>
              </a:rPr>
              <a:t>223 Lawrence Center </a:t>
            </a:r>
          </a:p>
          <a:p>
            <a:pPr>
              <a:buFont typeface="Wingdings" pitchFamily="2" charset="2"/>
              <a:buNone/>
            </a:pPr>
            <a:r>
              <a:rPr lang="en-US" sz="2000" dirty="0">
                <a:effectLst/>
              </a:rPr>
              <a:t>West Chester, PA 19383 </a:t>
            </a:r>
          </a:p>
          <a:p>
            <a:pPr>
              <a:buFont typeface="Wingdings" pitchFamily="2" charset="2"/>
              <a:buNone/>
            </a:pPr>
            <a:endParaRPr lang="en-US" sz="2000" dirty="0">
              <a:effectLst/>
            </a:endParaRPr>
          </a:p>
          <a:p>
            <a:pPr>
              <a:buFont typeface="Wingdings" pitchFamily="2" charset="2"/>
              <a:buNone/>
            </a:pPr>
            <a:r>
              <a:rPr lang="en-US" sz="2000" b="1" dirty="0">
                <a:effectLst/>
              </a:rPr>
              <a:t>Contact Info:</a:t>
            </a:r>
          </a:p>
          <a:p>
            <a:pPr>
              <a:buFont typeface="Wingdings" pitchFamily="2" charset="2"/>
              <a:buNone/>
            </a:pPr>
            <a:r>
              <a:rPr lang="en-US" sz="2000" dirty="0">
                <a:effectLst/>
              </a:rPr>
              <a:t>(610) 436-2564 </a:t>
            </a:r>
          </a:p>
          <a:p>
            <a:pPr>
              <a:buFont typeface="Wingdings" pitchFamily="2" charset="2"/>
              <a:buNone/>
            </a:pPr>
            <a:r>
              <a:rPr lang="en-US" sz="2000" dirty="0">
                <a:effectLst/>
              </a:rPr>
              <a:t>Fax: (610) 436-2600</a:t>
            </a:r>
          </a:p>
          <a:p>
            <a:pPr>
              <a:buFont typeface="Wingdings" pitchFamily="2" charset="2"/>
              <a:buNone/>
            </a:pPr>
            <a:r>
              <a:rPr lang="en-US" sz="2000" dirty="0">
                <a:effectLst/>
              </a:rPr>
              <a:t>Email: </a:t>
            </a:r>
            <a:r>
              <a:rPr lang="en-US" sz="2000" dirty="0">
                <a:effectLst/>
                <a:hlinkClick r:id="rId5"/>
              </a:rPr>
              <a:t>ossd@wcupa.edu</a:t>
            </a:r>
            <a:endParaRPr lang="en-US" sz="2000" dirty="0"/>
          </a:p>
        </p:txBody>
      </p:sp>
      <p:sp>
        <p:nvSpPr>
          <p:cNvPr id="180228" name="Rectangle 4"/>
          <p:cNvSpPr>
            <a:spLocks noGrp="1" noChangeArrowheads="1"/>
          </p:cNvSpPr>
          <p:nvPr>
            <p:ph sz="quarter" idx="14"/>
          </p:nvPr>
        </p:nvSpPr>
        <p:spPr>
          <a:xfrm>
            <a:off x="8451604" y="1387188"/>
            <a:ext cx="2926080" cy="436384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000" b="1" dirty="0">
                <a:effectLst/>
              </a:rPr>
              <a:t>Hours of Operation:</a:t>
            </a:r>
            <a:r>
              <a:rPr lang="en-US" sz="2000" dirty="0">
                <a:effectLst/>
              </a:rPr>
              <a:t> </a:t>
            </a:r>
            <a:br>
              <a:rPr lang="en-US" sz="2000" dirty="0">
                <a:effectLst/>
              </a:rPr>
            </a:br>
            <a:r>
              <a:rPr lang="en-US" sz="2000" dirty="0">
                <a:effectLst/>
              </a:rPr>
              <a:t>Monday-Friday</a:t>
            </a:r>
            <a:br>
              <a:rPr lang="en-US" sz="2000" dirty="0">
                <a:effectLst/>
              </a:rPr>
            </a:br>
            <a:r>
              <a:rPr lang="en-US" sz="2000" dirty="0">
                <a:effectLst/>
              </a:rPr>
              <a:t>8:30 a.m. - 4:30 p.m.</a:t>
            </a:r>
          </a:p>
        </p:txBody>
      </p:sp>
      <p:pic>
        <p:nvPicPr>
          <p:cNvPr id="3" name="Audio Recording Feb 18, 2021 at 12:08:59 PM" descr="Audio Recording Feb 18, 2021 at 12:08:59 PM">
            <a:hlinkClick r:id="" action="ppaction://media"/>
            <a:extLst>
              <a:ext uri="{FF2B5EF4-FFF2-40B4-BE49-F238E27FC236}">
                <a16:creationId xmlns:a16="http://schemas.microsoft.com/office/drawing/2014/main" xmlns="" id="{86F66028-3BD6-1C45-A497-EB000C92F2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6487694"/>
            <a:ext cx="497305" cy="49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63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ADAAA &amp; Section 504…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Student Responsibilities.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Must meet a college or university’s </a:t>
            </a:r>
            <a:r>
              <a:rPr lang="en-US" sz="2000" b="1" dirty="0">
                <a:solidFill>
                  <a:srgbClr val="000000"/>
                </a:solidFill>
              </a:rPr>
              <a:t>standard admissions requirements</a:t>
            </a:r>
            <a:r>
              <a:rPr lang="en-US" sz="2000" dirty="0">
                <a:solidFill>
                  <a:srgbClr val="000000"/>
                </a:solidFill>
              </a:rPr>
              <a:t> for all students.</a:t>
            </a:r>
          </a:p>
          <a:p>
            <a:r>
              <a:rPr lang="en-US" sz="2000" dirty="0">
                <a:solidFill>
                  <a:srgbClr val="000000"/>
                </a:solidFill>
              </a:rPr>
              <a:t>Must meet a college or university’s</a:t>
            </a:r>
            <a:r>
              <a:rPr lang="en-US" sz="2000" b="1" dirty="0">
                <a:solidFill>
                  <a:srgbClr val="000000"/>
                </a:solidFill>
              </a:rPr>
              <a:t> essential requirements for courses or programs </a:t>
            </a:r>
            <a:r>
              <a:rPr lang="en-US" sz="2000" dirty="0">
                <a:solidFill>
                  <a:srgbClr val="000000"/>
                </a:solidFill>
              </a:rPr>
              <a:t>either with or without reasonable accommodations.</a:t>
            </a:r>
          </a:p>
          <a:p>
            <a:r>
              <a:rPr lang="en-US" sz="2000" dirty="0">
                <a:solidFill>
                  <a:srgbClr val="000000"/>
                </a:solidFill>
              </a:rPr>
              <a:t>Must </a:t>
            </a:r>
            <a:r>
              <a:rPr lang="en-US" sz="2000" b="1" dirty="0">
                <a:solidFill>
                  <a:srgbClr val="000000"/>
                </a:solidFill>
              </a:rPr>
              <a:t>disclose their disabilities </a:t>
            </a:r>
            <a:r>
              <a:rPr lang="en-US" sz="2000" dirty="0">
                <a:solidFill>
                  <a:srgbClr val="000000"/>
                </a:solidFill>
              </a:rPr>
              <a:t>and </a:t>
            </a:r>
            <a:r>
              <a:rPr lang="en-US" sz="2000" b="1" dirty="0">
                <a:solidFill>
                  <a:srgbClr val="000000"/>
                </a:solidFill>
              </a:rPr>
              <a:t>initiate disability services.</a:t>
            </a:r>
          </a:p>
          <a:p>
            <a:r>
              <a:rPr lang="en-US" sz="2000" dirty="0">
                <a:solidFill>
                  <a:srgbClr val="000000"/>
                </a:solidFill>
              </a:rPr>
              <a:t>Must </a:t>
            </a:r>
            <a:r>
              <a:rPr lang="en-US" sz="2000" b="1" dirty="0">
                <a:solidFill>
                  <a:srgbClr val="000000"/>
                </a:solidFill>
              </a:rPr>
              <a:t>provide documentation </a:t>
            </a:r>
            <a:r>
              <a:rPr lang="en-US" sz="2000" dirty="0">
                <a:solidFill>
                  <a:srgbClr val="000000"/>
                </a:solidFill>
              </a:rPr>
              <a:t>related to substantial functional limitations in a major life activity to determine qualification for services.</a:t>
            </a:r>
          </a:p>
          <a:p>
            <a:r>
              <a:rPr lang="en-US" sz="2000" dirty="0">
                <a:solidFill>
                  <a:srgbClr val="000000"/>
                </a:solidFill>
              </a:rPr>
              <a:t>Must engage in </a:t>
            </a:r>
            <a:r>
              <a:rPr lang="en-US" sz="2000" b="1" dirty="0">
                <a:solidFill>
                  <a:srgbClr val="000000"/>
                </a:solidFill>
              </a:rPr>
              <a:t>self-regulated learning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  <a:p>
            <a:pPr marL="34290" indent="0">
              <a:buNone/>
            </a:pPr>
            <a:endParaRPr lang="en-US" sz="2000" b="1" dirty="0">
              <a:solidFill>
                <a:srgbClr val="000000"/>
              </a:solidFill>
            </a:endParaRPr>
          </a:p>
        </p:txBody>
      </p:sp>
      <p:pic>
        <p:nvPicPr>
          <p:cNvPr id="5" name="Audio Recording Feb 17, 2021 at 2:30:09 PM" descr="Audio Recording Feb 17, 2021 at 2:30:09 PM">
            <a:hlinkClick r:id="" action="ppaction://media"/>
            <a:extLst>
              <a:ext uri="{FF2B5EF4-FFF2-40B4-BE49-F238E27FC236}">
                <a16:creationId xmlns:a16="http://schemas.microsoft.com/office/drawing/2014/main" xmlns="" id="{73794258-C4BD-E44E-9951-CBC2DAED4E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6462792"/>
            <a:ext cx="395207" cy="39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0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0700" y="2197099"/>
            <a:ext cx="113665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/>
              <a:t>“</a:t>
            </a:r>
            <a:r>
              <a:rPr lang="en-US" sz="3200" b="1" i="1" dirty="0">
                <a:latin typeface="Adobe Hebrew" pitchFamily="18" charset="-79"/>
                <a:cs typeface="Adobe Hebrew" pitchFamily="18" charset="-79"/>
              </a:rPr>
              <a:t>Academic accommodations, as required by law, are  not meant to compromise academic </a:t>
            </a:r>
          </a:p>
          <a:p>
            <a:r>
              <a:rPr lang="en-US" sz="3200" b="1" i="1" dirty="0">
                <a:latin typeface="Adobe Hebrew" pitchFamily="18" charset="-79"/>
                <a:cs typeface="Adobe Hebrew" pitchFamily="18" charset="-79"/>
              </a:rPr>
              <a:t>standards. It is intended to create an opportunity for students with disabilities to learn and for professors to evaluate fairly.”</a:t>
            </a:r>
            <a:endParaRPr lang="en-US" sz="3200" dirty="0">
              <a:latin typeface="Franklin Gothic Demi" panose="020B0703020102020204" pitchFamily="34" charset="0"/>
            </a:endParaRPr>
          </a:p>
        </p:txBody>
      </p:sp>
      <p:pic>
        <p:nvPicPr>
          <p:cNvPr id="3074" name="Picture 2" descr="C:\Users\75SWATSON\AppData\Local\Microsoft\Windows\Temporary Internet Files\Content.IE5\H6EJ1DZT\Scholarship-logo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724400"/>
            <a:ext cx="4064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7600" y="5410200"/>
            <a:ext cx="482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Adobe Hebrew" pitchFamily="18" charset="-79"/>
                <a:cs typeface="Adobe Hebrew" pitchFamily="18" charset="-79"/>
              </a:rPr>
              <a:t>Your academic requirements and course objectives remain unchanged</a:t>
            </a:r>
            <a:endParaRPr lang="en-US" u="sng" dirty="0"/>
          </a:p>
        </p:txBody>
      </p:sp>
      <p:pic>
        <p:nvPicPr>
          <p:cNvPr id="5" name="Audio Recording Feb 17, 2021 at 2:31:39 PM" descr="Audio Recording Feb 17, 2021 at 2:31:39 PM">
            <a:hlinkClick r:id="" action="ppaction://media"/>
            <a:extLst>
              <a:ext uri="{FF2B5EF4-FFF2-40B4-BE49-F238E27FC236}">
                <a16:creationId xmlns:a16="http://schemas.microsoft.com/office/drawing/2014/main" xmlns="" id="{FEAA8F91-7F9E-994D-95F9-7ED05276EE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42" y="6385302"/>
            <a:ext cx="472698" cy="47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25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2CCAFB3E-E6E2-4587-A5FC-061F9AED9A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1912600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xmlns="" id="{5975841F-9161-4650-BCE5-20FFE7E296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3" t="3964" b="3964"/>
          <a:stretch/>
        </p:blipFill>
        <p:spPr>
          <a:xfrm>
            <a:off x="575867" y="1"/>
            <a:ext cx="6629806" cy="6857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726057" y="3121701"/>
            <a:ext cx="3658053" cy="1786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There</a:t>
            </a:r>
            <a:r>
              <a:rPr lang="en-US" sz="4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is </a:t>
            </a:r>
            <a:r>
              <a:rPr 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No IEP in College !</a:t>
            </a:r>
            <a:endParaRPr lang="en-US" sz="4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640086A0-762B-44EE-AA70-A7268A72AC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291262" y="0"/>
            <a:ext cx="590073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7" name="Picture 3" descr="C:\Users\75SWATSON\AppData\Local\Microsoft\Windows\Temporary Internet Files\Content.IE5\IRRR9RZL\600px-Disability_symbols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70876" y="743798"/>
            <a:ext cx="5367528" cy="5367528"/>
          </a:xfrm>
          <a:custGeom>
            <a:avLst/>
            <a:gdLst/>
            <a:ahLst/>
            <a:cxnLst/>
            <a:rect l="l" t="t" r="r" b="b"/>
            <a:pathLst>
              <a:path w="5017317" h="5380277">
                <a:moveTo>
                  <a:pt x="0" y="0"/>
                </a:moveTo>
                <a:lnTo>
                  <a:pt x="5017317" y="0"/>
                </a:lnTo>
                <a:lnTo>
                  <a:pt x="5017317" y="5380277"/>
                </a:lnTo>
                <a:lnTo>
                  <a:pt x="0" y="538027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 "/>
          <p:cNvSpPr>
            <a:spLocks noChangeAspect="1" noChangeArrowheads="1"/>
          </p:cNvSpPr>
          <p:nvPr/>
        </p:nvSpPr>
        <p:spPr bwMode="auto">
          <a:xfrm>
            <a:off x="63500" y="-731838"/>
            <a:ext cx="176212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" name="Audio Recording Feb 17, 2021 at 2:06:22 PM" descr="Audio Recording Feb 17, 2021 at 2:06:22 PM">
            <a:hlinkClick r:id="" action="ppaction://media"/>
            <a:extLst>
              <a:ext uri="{FF2B5EF4-FFF2-40B4-BE49-F238E27FC236}">
                <a16:creationId xmlns:a16="http://schemas.microsoft.com/office/drawing/2014/main" xmlns="" id="{37BAC352-021F-C343-A0FC-CA4AF3C9CA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6608459"/>
            <a:ext cx="265040" cy="26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91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xmlns="" id="{6A1473A6-3F22-483E-8A30-80B9D2B145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AA1375E3-3E53-4D75-BAB7-E5929BFCB2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xmlns="" id="{0BBEEF67-3DDF-46CF-8CD5-EA5F0E4FB0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xmlns="" id="{8FAC1C95-F817-487C-B8B2-CF141FBB1C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Rectangle 8">
              <a:extLst>
                <a:ext uri="{FF2B5EF4-FFF2-40B4-BE49-F238E27FC236}">
                  <a16:creationId xmlns:a16="http://schemas.microsoft.com/office/drawing/2014/main" xmlns="" id="{C2C5363A-D941-4AA1-8D38-D7E44A1E2E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06033941-5178-4ED4-87C3-5EBEB4CD1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C09219E-327F-4A35-A7FE-6E2A98177F91}"/>
              </a:ext>
            </a:extLst>
          </p:cNvPr>
          <p:cNvSpPr/>
          <p:nvPr/>
        </p:nvSpPr>
        <p:spPr>
          <a:xfrm>
            <a:off x="4851683" y="1016200"/>
            <a:ext cx="6525220" cy="4616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i="0" u="none" strike="noStrike" dirty="0">
                <a:effectLst/>
              </a:rPr>
              <a:t>Step 1:  </a:t>
            </a:r>
            <a:r>
              <a:rPr lang="en-US" sz="1700" b="1" i="0" u="none" strike="noStrike" dirty="0">
                <a:effectLst/>
                <a:hlinkClick r:id="rId5"/>
              </a:rPr>
              <a:t>COMPLETE THE OSSD ONLINE INTAKE FORM</a:t>
            </a:r>
            <a:r>
              <a:rPr lang="en-US" sz="1700" b="1" i="0" u="none" strike="noStrike" dirty="0">
                <a:effectLst/>
              </a:rPr>
              <a:t> </a:t>
            </a:r>
            <a:r>
              <a:rPr lang="en-US" sz="1700" b="0" i="0" u="none" strike="noStrike" dirty="0">
                <a:effectLst/>
              </a:rPr>
              <a:t>if you are a current WCU student or have committed to attending WCU and have a diagnosed disability (if you have not been previously diagnosed with a disability, please refer to the </a:t>
            </a:r>
            <a:r>
              <a:rPr lang="en-US" sz="1700" b="0" i="0" u="none" strike="noStrike" dirty="0">
                <a:effectLst/>
                <a:hlinkClick r:id="rId6"/>
              </a:rPr>
              <a:t>OSSD Documentation Guidelines </a:t>
            </a:r>
            <a:r>
              <a:rPr lang="en-US" sz="1700" b="0" i="0" u="none" strike="noStrike" dirty="0">
                <a:effectLst/>
              </a:rPr>
              <a:t>).  Once you submit the form you will receive an email that includes information about the type of documentation required</a:t>
            </a:r>
            <a:r>
              <a:rPr lang="en-US" sz="1700" dirty="0"/>
              <a:t>.</a:t>
            </a:r>
            <a:endParaRPr lang="en-US" sz="1700" b="0" i="0" u="none" strike="noStrike" dirty="0">
              <a:effectLst/>
            </a:endParaRP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i="0" u="none" strike="noStrike" dirty="0">
                <a:effectLst/>
              </a:rPr>
              <a:t>Step 2:  SUBMIT APPROPRIATE DOCUMENTATION </a:t>
            </a:r>
            <a:r>
              <a:rPr lang="en-US" sz="1700" b="0" i="0" u="none" strike="noStrike" dirty="0">
                <a:effectLst/>
              </a:rPr>
              <a:t>VIA EMAIL TO </a:t>
            </a:r>
            <a:r>
              <a:rPr lang="en-US" sz="1700" b="0" i="0" u="none" strike="noStrike" dirty="0">
                <a:effectLst/>
                <a:hlinkClick r:id="rId7"/>
              </a:rPr>
              <a:t>OSSD@WCUPA.EDU</a:t>
            </a:r>
            <a:r>
              <a:rPr lang="en-US" sz="1700" b="0" i="0" u="none" strike="noStrike" dirty="0">
                <a:effectLst/>
              </a:rPr>
              <a:t> (documentation submitted will be reviewed by the OSSD to determine if it is appropriate; students will be notified if additional documentation is needed and/or if the documentation is approved).  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i="0" u="none" strike="noStrike" dirty="0">
                <a:effectLst/>
              </a:rPr>
              <a:t>Step 3:  ATTEND AN INTAKE MEETING</a:t>
            </a:r>
            <a:r>
              <a:rPr lang="en-US" sz="1700" b="0" i="0" u="none" strike="noStrike" dirty="0">
                <a:effectLst/>
              </a:rPr>
              <a:t> (following approval of submitted documentation,  the OSSD will contact you to schedule a one-on-one intake meeting, which will be via Zoom or telephone) </a:t>
            </a: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endParaRPr lang="en-US" sz="1700" b="0" i="0" u="none" strike="noStrike" dirty="0"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A5E1358-21F5-4FB6-99F2-72A5DCE6703D}"/>
              </a:ext>
            </a:extLst>
          </p:cNvPr>
          <p:cNvSpPr txBox="1"/>
          <p:nvPr/>
        </p:nvSpPr>
        <p:spPr>
          <a:xfrm>
            <a:off x="5194759" y="654818"/>
            <a:ext cx="7528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How to  Receive  Academic Accommodations </a:t>
            </a:r>
          </a:p>
        </p:txBody>
      </p:sp>
      <p:pic>
        <p:nvPicPr>
          <p:cNvPr id="3" name="Audio Recording Feb 17, 2021 at 2:24:19 PM" descr="Audio Recording Feb 17, 2021 at 2:24:19 PM">
            <a:hlinkClick r:id="" action="ppaction://media"/>
            <a:extLst>
              <a:ext uri="{FF2B5EF4-FFF2-40B4-BE49-F238E27FC236}">
                <a16:creationId xmlns:a16="http://schemas.microsoft.com/office/drawing/2014/main" xmlns="" id="{2998ACEC-8877-EF46-A83D-9C3870E12F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796" y="6362598"/>
            <a:ext cx="526942" cy="52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42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9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xmlns="" id="{7D03CF32-0283-4074-9356-DD28535E5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Accommodation   Information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BD78EC5-2EC0-4F48-9313-7D2F463C7DD4}"/>
              </a:ext>
            </a:extLst>
          </p:cNvPr>
          <p:cNvSpPr/>
          <p:nvPr/>
        </p:nvSpPr>
        <p:spPr>
          <a:xfrm>
            <a:off x="6090574" y="801866"/>
            <a:ext cx="5306084" cy="5230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After registering with OSSD , students receive Letters  of  Accommodation(LOA)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6858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Students give LOA’s  to all instructors</a:t>
            </a:r>
          </a:p>
          <a:p>
            <a:pPr marL="74295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A short conversation with instructors is recommended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OSSD  students must give their LOA to all instructors at the beginning of each semester to receive accommodations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No accommodations can be granted retrospectively</a:t>
            </a:r>
          </a:p>
        </p:txBody>
      </p:sp>
      <p:pic>
        <p:nvPicPr>
          <p:cNvPr id="3" name="Audio Recording Feb 18, 2021 at 6:37:33 PM" descr="Audio Recording Feb 18, 2021 at 6:37:33 PM">
            <a:hlinkClick r:id="" action="ppaction://media"/>
            <a:extLst>
              <a:ext uri="{FF2B5EF4-FFF2-40B4-BE49-F238E27FC236}">
                <a16:creationId xmlns:a16="http://schemas.microsoft.com/office/drawing/2014/main" xmlns="" id="{B2553FCC-61A7-BB42-94E1-75552EA232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760" y="6298681"/>
            <a:ext cx="559319" cy="55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8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9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0301"/>
            <a:ext cx="6883400" cy="5346700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200" b="1" dirty="0"/>
              <a:t>ACCOMODATIONS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3200" dirty="0"/>
              <a:t>-Extended Time for Test Taking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3200" dirty="0"/>
              <a:t>-Alternative Textbook Format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3200" dirty="0"/>
              <a:t>-Note-taking Assistance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3200" dirty="0"/>
              <a:t>*Special Summer Orientation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3200" dirty="0"/>
              <a:t>-Alternative Testing Locations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US" sz="3200" dirty="0"/>
              <a:t>-Adaptive Classroom Technology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US" sz="3200" dirty="0"/>
              <a:t>-Advocacy with Faculty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3200" dirty="0"/>
          </a:p>
        </p:txBody>
      </p:sp>
      <p:pic>
        <p:nvPicPr>
          <p:cNvPr id="4" name="Picture 2" descr="C:\Users\75SWATSON\AppData\Local\Microsoft\Windows\Temporary Internet Files\Content.IE5\THN6PNEF\MC900231635[1]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579" y="2481942"/>
            <a:ext cx="1841314" cy="130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Recording Feb 16, 2021 at 12:28:51 PM" descr="Audio Recording Feb 16, 2021 at 12:28:51 PM">
            <a:hlinkClick r:id="" action="ppaction://media"/>
            <a:extLst>
              <a:ext uri="{FF2B5EF4-FFF2-40B4-BE49-F238E27FC236}">
                <a16:creationId xmlns:a16="http://schemas.microsoft.com/office/drawing/2014/main" xmlns="" id="{D8700C44-0732-AD4D-BCE6-75F8A031DB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400" y="6477000"/>
            <a:ext cx="380999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96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56F5174-31D9-4DBB-AAB7-A1FD7BDB1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E113210-7872-481A-ADE6-3A05CCAF5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 OSSD  Services  </a:t>
            </a:r>
          </a:p>
        </p:txBody>
      </p:sp>
      <p:sp>
        <p:nvSpPr>
          <p:cNvPr id="15" name="Freeform 62">
            <a:extLst>
              <a:ext uri="{FF2B5EF4-FFF2-40B4-BE49-F238E27FC236}">
                <a16:creationId xmlns:a16="http://schemas.microsoft.com/office/drawing/2014/main" xmlns="" id="{F9A95BEE-6BB1-4A28-A8E6-A34B2E42E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Content Placeholder 15"/>
          <p:cNvPicPr>
            <a:picLocks noChangeAspect="1"/>
          </p:cNvPicPr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873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Text Placeholder 4"/>
          <p:cNvSpPr txBox="1">
            <a:spLocks/>
          </p:cNvSpPr>
          <p:nvPr/>
        </p:nvSpPr>
        <p:spPr>
          <a:xfrm>
            <a:off x="6090574" y="2421682"/>
            <a:ext cx="4977578" cy="363928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Coaching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Test Proctoring 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Mindfulness 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Drop -In -Hours 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Career Skills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Ambassadors 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4" name="Audio Recording Feb 16, 2021 at 2:18:56 PM" descr="Audio Recording Feb 16, 2021 at 2:18:56 PM">
            <a:hlinkClick r:id="" action="ppaction://media"/>
            <a:extLst>
              <a:ext uri="{FF2B5EF4-FFF2-40B4-BE49-F238E27FC236}">
                <a16:creationId xmlns:a16="http://schemas.microsoft.com/office/drawing/2014/main" xmlns="" id="{0143A3BA-CA16-4042-837B-A2E8DB6293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6540284"/>
            <a:ext cx="457583" cy="45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0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3D77372AEDBE4887ADDD234C521EE1" ma:contentTypeVersion="14" ma:contentTypeDescription="Create a new document." ma:contentTypeScope="" ma:versionID="f4cd28cb6ba26b9874a62f048e63455f">
  <xsd:schema xmlns:xsd="http://www.w3.org/2001/XMLSchema" xmlns:xs="http://www.w3.org/2001/XMLSchema" xmlns:p="http://schemas.microsoft.com/office/2006/metadata/properties" xmlns:ns1="http://schemas.microsoft.com/sharepoint/v3" xmlns:ns3="9316040c-de28-4d09-80ad-718841d31c0c" xmlns:ns4="8e66ec0c-8673-4779-9ca5-444b1f4b59de" targetNamespace="http://schemas.microsoft.com/office/2006/metadata/properties" ma:root="true" ma:fieldsID="65e4a7e6a21c8b474cea87da65eef08d" ns1:_="" ns3:_="" ns4:_="">
    <xsd:import namespace="http://schemas.microsoft.com/sharepoint/v3"/>
    <xsd:import namespace="9316040c-de28-4d09-80ad-718841d31c0c"/>
    <xsd:import namespace="8e66ec0c-8673-4779-9ca5-444b1f4b59d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16040c-de28-4d09-80ad-718841d31c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66ec0c-8673-4779-9ca5-444b1f4b59d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C19563F-05A7-49E6-814D-21EA4F70C1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316040c-de28-4d09-80ad-718841d31c0c"/>
    <ds:schemaRef ds:uri="8e66ec0c-8673-4779-9ca5-444b1f4b59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FC539E-0D1A-4A82-B866-AAF8E138317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7489FB-E278-40F9-8AA2-43455706ED2A}">
  <ds:schemaRefs>
    <ds:schemaRef ds:uri="http://schemas.microsoft.com/office/2006/documentManagement/types"/>
    <ds:schemaRef ds:uri="http://purl.org/dc/dcmitype/"/>
    <ds:schemaRef ds:uri="http://purl.org/dc/terms/"/>
    <ds:schemaRef ds:uri="http://purl.org/dc/elements/1.1/"/>
    <ds:schemaRef ds:uri="http://schemas.openxmlformats.org/package/2006/metadata/core-properties"/>
    <ds:schemaRef ds:uri="9316040c-de28-4d09-80ad-718841d31c0c"/>
    <ds:schemaRef ds:uri="http://schemas.microsoft.com/office/infopath/2007/PartnerControls"/>
    <ds:schemaRef ds:uri="8e66ec0c-8673-4779-9ca5-444b1f4b59de"/>
    <ds:schemaRef ds:uri="http://schemas.microsoft.com/sharepoint/v3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2306</TotalTime>
  <Words>585</Words>
  <Application>Microsoft Office PowerPoint</Application>
  <PresentationFormat>Widescreen</PresentationFormat>
  <Paragraphs>86</Paragraphs>
  <Slides>11</Slides>
  <Notes>11</Notes>
  <HiddenSlides>0</HiddenSlides>
  <MMClips>11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Adobe Hebrew</vt:lpstr>
      <vt:lpstr>Arial</vt:lpstr>
      <vt:lpstr>Calibri</vt:lpstr>
      <vt:lpstr>Calibri Light</vt:lpstr>
      <vt:lpstr>Franklin Gothic Demi</vt:lpstr>
      <vt:lpstr>Times New Roman</vt:lpstr>
      <vt:lpstr>Wingdings</vt:lpstr>
      <vt:lpstr>Office Theme</vt:lpstr>
      <vt:lpstr> WEST  Chester  University  Office  of  Services    for  Students  with  Disabilities </vt:lpstr>
      <vt:lpstr>Office of Services for Students with Disabilities  – OSSD – </vt:lpstr>
      <vt:lpstr>ADAAA &amp; Section 504… Student Responsibilities.</vt:lpstr>
      <vt:lpstr>PowerPoint Presentation</vt:lpstr>
      <vt:lpstr>PowerPoint Presentation</vt:lpstr>
      <vt:lpstr> </vt:lpstr>
      <vt:lpstr> Accommodation   Information </vt:lpstr>
      <vt:lpstr>PowerPoint Presentation</vt:lpstr>
      <vt:lpstr> OSSD  Services  </vt:lpstr>
      <vt:lpstr> Technology  </vt:lpstr>
      <vt:lpstr>OFFICE  OF  SERVIVICES  FOR  STUDENTS  WITH DISABILITIES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  Chester  University  Office  of  Services    for  Students  with  Disabilities</dc:title>
  <dc:creator>Watson, Sharon</dc:creator>
  <cp:lastModifiedBy>Walsh, Megan A</cp:lastModifiedBy>
  <cp:revision>19</cp:revision>
  <dcterms:created xsi:type="dcterms:W3CDTF">2021-02-15T18:18:07Z</dcterms:created>
  <dcterms:modified xsi:type="dcterms:W3CDTF">2021-03-22T15:33:12Z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0x010100033D77372AEDBE4887ADDD234C521EE1</vt:lpwstr>
  </property>
</Properties>
</file>