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69" r:id="rId5"/>
    <p:sldId id="267" r:id="rId6"/>
    <p:sldId id="260" r:id="rId7"/>
    <p:sldId id="268" r:id="rId8"/>
    <p:sldId id="269" r:id="rId9"/>
    <p:sldId id="270" r:id="rId10"/>
    <p:sldId id="271" r:id="rId11"/>
    <p:sldId id="272" r:id="rId12"/>
    <p:sldId id="273" r:id="rId13"/>
    <p:sldId id="274"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412c806ab368d4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3069"/>
    <a:srgbClr val="DCCFE9"/>
    <a:srgbClr val="C0A9D7"/>
    <a:srgbClr val="FFC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82370"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88161D-625F-4FEE-8F40-9312ED106314}" type="datetimeFigureOut">
              <a:rPr lang="en-US" smtClean="0"/>
              <a:t>10/7/2019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8DF620-C1A9-4FF0-8B21-6FD82795CCF4}" type="slidenum">
              <a:rPr lang="en-US" smtClean="0"/>
              <a:t>‹#›</a:t>
            </a:fld>
            <a:endParaRPr lang="en-US"/>
          </a:p>
        </p:txBody>
      </p:sp>
    </p:spTree>
    <p:extLst>
      <p:ext uri="{BB962C8B-B14F-4D97-AF65-F5344CB8AC3E}">
        <p14:creationId xmlns:p14="http://schemas.microsoft.com/office/powerpoint/2010/main" val="140964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DF620-C1A9-4FF0-8B21-6FD82795CCF4}" type="slidenum">
              <a:rPr lang="en-US" smtClean="0"/>
              <a:t>1</a:t>
            </a:fld>
            <a:endParaRPr lang="en-US"/>
          </a:p>
        </p:txBody>
      </p:sp>
    </p:spTree>
    <p:extLst>
      <p:ext uri="{BB962C8B-B14F-4D97-AF65-F5344CB8AC3E}">
        <p14:creationId xmlns:p14="http://schemas.microsoft.com/office/powerpoint/2010/main" val="60976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4F516-C29E-41B9-8E68-C3AC5BBB38C3}" type="slidenum">
              <a:rPr lang="en-US" smtClean="0"/>
              <a:t>3</a:t>
            </a:fld>
            <a:endParaRPr lang="en-US"/>
          </a:p>
        </p:txBody>
      </p:sp>
    </p:spTree>
    <p:extLst>
      <p:ext uri="{BB962C8B-B14F-4D97-AF65-F5344CB8AC3E}">
        <p14:creationId xmlns:p14="http://schemas.microsoft.com/office/powerpoint/2010/main" val="315729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4F516-C29E-41B9-8E68-C3AC5BBB38C3}" type="slidenum">
              <a:rPr lang="en-US" smtClean="0"/>
              <a:t>4</a:t>
            </a:fld>
            <a:endParaRPr lang="en-US"/>
          </a:p>
        </p:txBody>
      </p:sp>
    </p:spTree>
    <p:extLst>
      <p:ext uri="{BB962C8B-B14F-4D97-AF65-F5344CB8AC3E}">
        <p14:creationId xmlns:p14="http://schemas.microsoft.com/office/powerpoint/2010/main" val="291037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4F516-C29E-41B9-8E68-C3AC5BBB38C3}" type="slidenum">
              <a:rPr lang="en-US" smtClean="0"/>
              <a:t>5</a:t>
            </a:fld>
            <a:endParaRPr lang="en-US"/>
          </a:p>
        </p:txBody>
      </p:sp>
    </p:spTree>
    <p:extLst>
      <p:ext uri="{BB962C8B-B14F-4D97-AF65-F5344CB8AC3E}">
        <p14:creationId xmlns:p14="http://schemas.microsoft.com/office/powerpoint/2010/main" val="260844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4F516-C29E-41B9-8E68-C3AC5BBB38C3}" type="slidenum">
              <a:rPr lang="en-US" smtClean="0"/>
              <a:t>6</a:t>
            </a:fld>
            <a:endParaRPr lang="en-US"/>
          </a:p>
        </p:txBody>
      </p:sp>
    </p:spTree>
    <p:extLst>
      <p:ext uri="{BB962C8B-B14F-4D97-AF65-F5344CB8AC3E}">
        <p14:creationId xmlns:p14="http://schemas.microsoft.com/office/powerpoint/2010/main" val="81062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4F516-C29E-41B9-8E68-C3AC5BBB38C3}" type="slidenum">
              <a:rPr lang="en-US" smtClean="0"/>
              <a:t>7</a:t>
            </a:fld>
            <a:endParaRPr lang="en-US"/>
          </a:p>
        </p:txBody>
      </p:sp>
    </p:spTree>
    <p:extLst>
      <p:ext uri="{BB962C8B-B14F-4D97-AF65-F5344CB8AC3E}">
        <p14:creationId xmlns:p14="http://schemas.microsoft.com/office/powerpoint/2010/main" val="267234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4F516-C29E-41B9-8E68-C3AC5BBB38C3}" type="slidenum">
              <a:rPr lang="en-US" smtClean="0"/>
              <a:t>8</a:t>
            </a:fld>
            <a:endParaRPr lang="en-US"/>
          </a:p>
        </p:txBody>
      </p:sp>
    </p:spTree>
    <p:extLst>
      <p:ext uri="{BB962C8B-B14F-4D97-AF65-F5344CB8AC3E}">
        <p14:creationId xmlns:p14="http://schemas.microsoft.com/office/powerpoint/2010/main" val="310164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4F516-C29E-41B9-8E68-C3AC5BBB38C3}" type="slidenum">
              <a:rPr lang="en-US" smtClean="0"/>
              <a:t>9</a:t>
            </a:fld>
            <a:endParaRPr lang="en-US"/>
          </a:p>
        </p:txBody>
      </p:sp>
    </p:spTree>
    <p:extLst>
      <p:ext uri="{BB962C8B-B14F-4D97-AF65-F5344CB8AC3E}">
        <p14:creationId xmlns:p14="http://schemas.microsoft.com/office/powerpoint/2010/main" val="137425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4F516-C29E-41B9-8E68-C3AC5BBB38C3}" type="slidenum">
              <a:rPr lang="en-US" smtClean="0"/>
              <a:t>10</a:t>
            </a:fld>
            <a:endParaRPr lang="en-US"/>
          </a:p>
        </p:txBody>
      </p:sp>
    </p:spTree>
    <p:extLst>
      <p:ext uri="{BB962C8B-B14F-4D97-AF65-F5344CB8AC3E}">
        <p14:creationId xmlns:p14="http://schemas.microsoft.com/office/powerpoint/2010/main" val="387303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22449D-ADE2-41AF-84F5-7A02DCB784DD}"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236812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2449D-ADE2-41AF-84F5-7A02DCB784DD}"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394925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2449D-ADE2-41AF-84F5-7A02DCB784DD}"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82092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2449D-ADE2-41AF-84F5-7A02DCB784DD}"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376589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22449D-ADE2-41AF-84F5-7A02DCB784DD}"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359192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22449D-ADE2-41AF-84F5-7A02DCB784DD}"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184057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22449D-ADE2-41AF-84F5-7A02DCB784DD}"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205546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22449D-ADE2-41AF-84F5-7A02DCB784DD}"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271369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2449D-ADE2-41AF-84F5-7A02DCB784DD}"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137502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22449D-ADE2-41AF-84F5-7A02DCB784DD}"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215956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22449D-ADE2-41AF-84F5-7A02DCB784DD}"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3B617-44A5-456C-90EE-F7094F4C3B0D}" type="slidenum">
              <a:rPr lang="en-US" smtClean="0"/>
              <a:t>‹#›</a:t>
            </a:fld>
            <a:endParaRPr lang="en-US"/>
          </a:p>
        </p:txBody>
      </p:sp>
    </p:spTree>
    <p:extLst>
      <p:ext uri="{BB962C8B-B14F-4D97-AF65-F5344CB8AC3E}">
        <p14:creationId xmlns:p14="http://schemas.microsoft.com/office/powerpoint/2010/main" val="334708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2449D-ADE2-41AF-84F5-7A02DCB784DD}" type="datetimeFigureOut">
              <a:rPr lang="en-US" smtClean="0"/>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3B617-44A5-456C-90EE-F7094F4C3B0D}" type="slidenum">
              <a:rPr lang="en-US" smtClean="0"/>
              <a:t>‹#›</a:t>
            </a:fld>
            <a:endParaRPr lang="en-US"/>
          </a:p>
        </p:txBody>
      </p:sp>
    </p:spTree>
    <p:extLst>
      <p:ext uri="{BB962C8B-B14F-4D97-AF65-F5344CB8AC3E}">
        <p14:creationId xmlns:p14="http://schemas.microsoft.com/office/powerpoint/2010/main" val="159679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cu.org/value/rubric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connectingcredentials.org/wp-content/uploads/2015/05/ConnectingCredentials-4-29-30.pdf" TargetMode="External"/><Relationship Id="rId2" Type="http://schemas.openxmlformats.org/officeDocument/2006/relationships/hyperlink" Target="https://www.cas.edu/learningoutcomes"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www.aacu.org/value/rubr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aacu.org/value/rubric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natcom.org/about-nca/what-communicati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www.aacu.org/value/rubrics" TargetMode="External"/><Relationship Id="rId4" Type="http://schemas.openxmlformats.org/officeDocument/2006/relationships/hyperlink" Target="http://connectingcredentials.org/wp-content/uploads/2015/05/ConnectingCredentials-4-29-30.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acu.org/value/rubric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aacu.org/value/rubric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aacu.org/value/rubric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cas.edu/learningoutcom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www.aacu.org/value/rubr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61067" t="22958" r="12143" b="28698"/>
          <a:stretch/>
        </p:blipFill>
        <p:spPr>
          <a:xfrm>
            <a:off x="0" y="0"/>
            <a:ext cx="12192000" cy="6875490"/>
          </a:xfrm>
          <a:prstGeom prst="rect">
            <a:avLst/>
          </a:prstGeom>
        </p:spPr>
      </p:pic>
    </p:spTree>
    <p:extLst>
      <p:ext uri="{BB962C8B-B14F-4D97-AF65-F5344CB8AC3E}">
        <p14:creationId xmlns:p14="http://schemas.microsoft.com/office/powerpoint/2010/main" val="308854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8839" y="248620"/>
            <a:ext cx="11183626" cy="800219"/>
          </a:xfrm>
          <a:prstGeom prst="rect">
            <a:avLst/>
          </a:prstGeom>
          <a:noFill/>
        </p:spPr>
        <p:txBody>
          <a:bodyPr wrap="square" rtlCol="0">
            <a:spAutoFit/>
          </a:bodyPr>
          <a:lstStyle/>
          <a:p>
            <a:r>
              <a:rPr lang="en-US" sz="3200" b="1" dirty="0">
                <a:solidFill>
                  <a:srgbClr val="4D3069"/>
                </a:solidFill>
              </a:rPr>
              <a:t>Problem Solving Rubric</a:t>
            </a:r>
          </a:p>
          <a:p>
            <a:r>
              <a:rPr lang="en-US" sz="1400" dirty="0">
                <a:latin typeface="+mj-lt"/>
              </a:rPr>
              <a:t>The process of designing, evaluating and implementing a strategy to answer a question or achieve a desired goal. </a:t>
            </a:r>
          </a:p>
        </p:txBody>
      </p:sp>
      <p:sp>
        <p:nvSpPr>
          <p:cNvPr id="2" name="TextBox 1"/>
          <p:cNvSpPr txBox="1"/>
          <p:nvPr/>
        </p:nvSpPr>
        <p:spPr>
          <a:xfrm>
            <a:off x="368839" y="6470036"/>
            <a:ext cx="11353629" cy="246221"/>
          </a:xfrm>
          <a:prstGeom prst="rect">
            <a:avLst/>
          </a:prstGeom>
          <a:noFill/>
        </p:spPr>
        <p:txBody>
          <a:bodyPr wrap="square" rtlCol="0">
            <a:spAutoFit/>
          </a:bodyPr>
          <a:lstStyle/>
          <a:p>
            <a:r>
              <a:rPr lang="en-US" sz="1000" dirty="0">
                <a:latin typeface="+mj-lt"/>
              </a:rPr>
              <a:t>Adopted with permission from </a:t>
            </a:r>
            <a:r>
              <a:rPr lang="en-US" sz="1000" i="1" dirty="0">
                <a:latin typeface="+mj-lt"/>
              </a:rPr>
              <a:t>"</a:t>
            </a:r>
            <a:r>
              <a:rPr lang="en-US" sz="1000" i="1" u="sng" dirty="0">
                <a:latin typeface="+mj-lt"/>
                <a:hlinkClick r:id="rId3"/>
              </a:rPr>
              <a:t>VALUE: Valid Assessment of Learning in Undergraduate Education</a:t>
            </a:r>
            <a:r>
              <a:rPr lang="en-US" sz="1000" i="1" dirty="0">
                <a:latin typeface="+mj-lt"/>
              </a:rPr>
              <a:t>." </a:t>
            </a:r>
            <a:r>
              <a:rPr lang="en-US" sz="1000" dirty="0">
                <a:latin typeface="+mj-lt"/>
              </a:rPr>
              <a:t> Copyright 2018 by the Association of American Colleges and Universities</a:t>
            </a:r>
            <a:r>
              <a:rPr lang="en-US" sz="1000" dirty="0"/>
              <a:t>.</a:t>
            </a:r>
          </a:p>
        </p:txBody>
      </p:sp>
      <p:graphicFrame>
        <p:nvGraphicFramePr>
          <p:cNvPr id="3" name="Table 2">
            <a:extLst>
              <a:ext uri="{FF2B5EF4-FFF2-40B4-BE49-F238E27FC236}">
                <a16:creationId xmlns:a16="http://schemas.microsoft.com/office/drawing/2014/main" id="{A3A1AE79-0E8F-4C5D-B5DB-37E8B468B767}"/>
              </a:ext>
            </a:extLst>
          </p:cNvPr>
          <p:cNvGraphicFramePr>
            <a:graphicFrameLocks noGrp="1"/>
          </p:cNvGraphicFramePr>
          <p:nvPr>
            <p:extLst>
              <p:ext uri="{D42A27DB-BD31-4B8C-83A1-F6EECF244321}">
                <p14:modId xmlns:p14="http://schemas.microsoft.com/office/powerpoint/2010/main" val="2583757388"/>
              </p:ext>
            </p:extLst>
          </p:nvPr>
        </p:nvGraphicFramePr>
        <p:xfrm>
          <a:off x="368839" y="1105682"/>
          <a:ext cx="11353629" cy="5364354"/>
        </p:xfrm>
        <a:graphic>
          <a:graphicData uri="http://schemas.openxmlformats.org/drawingml/2006/table">
            <a:tbl>
              <a:tblPr firstRow="1" firstCol="1" bandRow="1"/>
              <a:tblGrid>
                <a:gridCol w="1558431">
                  <a:extLst>
                    <a:ext uri="{9D8B030D-6E8A-4147-A177-3AD203B41FA5}">
                      <a16:colId xmlns:a16="http://schemas.microsoft.com/office/drawing/2014/main" val="2758646639"/>
                    </a:ext>
                  </a:extLst>
                </a:gridCol>
                <a:gridCol w="2343355">
                  <a:extLst>
                    <a:ext uri="{9D8B030D-6E8A-4147-A177-3AD203B41FA5}">
                      <a16:colId xmlns:a16="http://schemas.microsoft.com/office/drawing/2014/main" val="428009332"/>
                    </a:ext>
                  </a:extLst>
                </a:gridCol>
                <a:gridCol w="2271791">
                  <a:extLst>
                    <a:ext uri="{9D8B030D-6E8A-4147-A177-3AD203B41FA5}">
                      <a16:colId xmlns:a16="http://schemas.microsoft.com/office/drawing/2014/main" val="2331663773"/>
                    </a:ext>
                  </a:extLst>
                </a:gridCol>
                <a:gridCol w="2698895">
                  <a:extLst>
                    <a:ext uri="{9D8B030D-6E8A-4147-A177-3AD203B41FA5}">
                      <a16:colId xmlns:a16="http://schemas.microsoft.com/office/drawing/2014/main" val="1766032092"/>
                    </a:ext>
                  </a:extLst>
                </a:gridCol>
                <a:gridCol w="2481157">
                  <a:extLst>
                    <a:ext uri="{9D8B030D-6E8A-4147-A177-3AD203B41FA5}">
                      <a16:colId xmlns:a16="http://schemas.microsoft.com/office/drawing/2014/main" val="2782137973"/>
                    </a:ext>
                  </a:extLst>
                </a:gridCol>
              </a:tblGrid>
              <a:tr h="224843">
                <a:tc>
                  <a:txBody>
                    <a:bodyPr/>
                    <a:lstStyle/>
                    <a:p>
                      <a:pPr marL="0" marR="0">
                        <a:lnSpc>
                          <a:spcPct val="107000"/>
                        </a:lnSpc>
                        <a:spcBef>
                          <a:spcPts val="0"/>
                        </a:spcBef>
                        <a:spcAft>
                          <a:spcPts val="0"/>
                        </a:spcAft>
                      </a:pPr>
                      <a:r>
                        <a:rPr lang="en-US" sz="1600" b="1">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Problem Solving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6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600" b="1">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600" b="1">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6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4202263119"/>
                  </a:ext>
                </a:extLst>
              </a:tr>
              <a:tr h="728823">
                <a:tc>
                  <a:txBody>
                    <a:bodyPr/>
                    <a:lstStyle/>
                    <a:p>
                      <a:pPr marL="0" marR="0">
                        <a:lnSpc>
                          <a:spcPct val="107000"/>
                        </a:lnSpc>
                        <a:spcBef>
                          <a:spcPts val="0"/>
                        </a:spcBef>
                        <a:spcAft>
                          <a:spcPts val="0"/>
                        </a:spcAft>
                      </a:pPr>
                      <a:r>
                        <a:rPr lang="en-US" sz="105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Define Problem</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Demonstrates a limited ability in identifying a problem statement or related contextual factors.</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Begins to demonstrate the ability to construct a problem statement with evidence of most relevant contextual factors, but problem statement is superficial.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Demonstrates the ability to construct a problem statements with evidence of most relevant contextual factors, and problem statements is adequately detailed.</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Demonstrates the ability to construct a clear and insightful problem statement with evidence of all relevant contextual factors.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684597"/>
                  </a:ext>
                </a:extLst>
              </a:tr>
              <a:tr h="618120">
                <a:tc>
                  <a:txBody>
                    <a:bodyPr/>
                    <a:lstStyle/>
                    <a:p>
                      <a:pPr marL="0" marR="0">
                        <a:lnSpc>
                          <a:spcPct val="107000"/>
                        </a:lnSpc>
                        <a:spcBef>
                          <a:spcPts val="0"/>
                        </a:spcBef>
                        <a:spcAft>
                          <a:spcPts val="0"/>
                        </a:spcAft>
                      </a:pPr>
                      <a:r>
                        <a:rPr lang="en-US" sz="105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Identify Strategies</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Identifies one or more approaches for solving the problem that do not apply within a specific </a:t>
                      </a:r>
                      <a:r>
                        <a:rPr lang="en-US" sz="11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context</a:t>
                      </a: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Identifies only a single approach for solving the problem that does not apply within a specific context.</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Identifies multiple approaches for solving the problem, only some of which apply within a specific context.</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Identifies multiple approaches for solving the problem that apply within a specific context.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272699"/>
                  </a:ext>
                </a:extLst>
              </a:tr>
              <a:tr h="971345">
                <a:tc>
                  <a:txBody>
                    <a:bodyPr/>
                    <a:lstStyle/>
                    <a:p>
                      <a:pPr marL="0" marR="0">
                        <a:lnSpc>
                          <a:spcPct val="107000"/>
                        </a:lnSpc>
                        <a:spcBef>
                          <a:spcPts val="0"/>
                        </a:spcBef>
                        <a:spcAft>
                          <a:spcPts val="0"/>
                        </a:spcAft>
                      </a:pPr>
                      <a:r>
                        <a:rPr lang="en-US" sz="105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Propose Solutions/Hypotheses</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Proposes a salutation/hypothesis that is difficult to evaluate because it is vague or only indirectly addresses the problem statement.</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Proposes one solution/hypothesis that is “off the shelf” rather than individually designed to address the specific contextual factors of the problem.</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Proposes one or more solutions/hypotheses that indicates comprehension of the problem. Solutions/hypotheses are sensitive to contextual factors as well as the one of the following: ethical, logical, or cultural dimensions of the problem.</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Proposes one or more solutions/hypotheses that indicates a deep comprehension of the problem. Solution/hypotheses are sensitive to contextual factors as well as all of the following: ethical, logical, and cultural dimensions of the problem.</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310690"/>
                  </a:ext>
                </a:extLst>
              </a:tr>
              <a:tr h="1228335">
                <a:tc>
                  <a:txBody>
                    <a:bodyPr/>
                    <a:lstStyle/>
                    <a:p>
                      <a:pPr marL="0" marR="0">
                        <a:lnSpc>
                          <a:spcPct val="107000"/>
                        </a:lnSpc>
                        <a:spcBef>
                          <a:spcPts val="0"/>
                        </a:spcBef>
                        <a:spcAft>
                          <a:spcPts val="0"/>
                        </a:spcAft>
                      </a:pPr>
                      <a:r>
                        <a:rPr lang="en-US" sz="105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Evaluate Potential Solutions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Evaluation of the solutions is superficial (for example, contains cursory, surface level explanation) and includes the following: considers history of problem, reviews logic/reasoning, examines feasibility of solution and weighs impacts of solution.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Evaluation of solutions is brief (for example, explanation lacks depth) and includes the following: considers history of the problem, reviews logic/reasoning, examines feasibility of solution, and weighs impacts of solution.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Evaluation of solutions is adequate (for example, contains thorough explanation) and includes the following: considers history of problem, reviews logic/reasoning, examines feasibility of solution, and weighs impacts of the solution.</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Evaluation of the solution is deep and elegant (for example, contains thorough insightful explanation) and includes, deeply and thoroughly, all of the following: considers history of problem, reviews logic/reasoning, examines feasibility of solution, and weighs impacts of the solution.</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479720"/>
                  </a:ext>
                </a:extLst>
              </a:tr>
              <a:tr h="456330">
                <a:tc>
                  <a:txBody>
                    <a:bodyPr/>
                    <a:lstStyle/>
                    <a:p>
                      <a:pPr marL="0" marR="0">
                        <a:lnSpc>
                          <a:spcPct val="107000"/>
                        </a:lnSpc>
                        <a:spcBef>
                          <a:spcPts val="0"/>
                        </a:spcBef>
                        <a:spcAft>
                          <a:spcPts val="0"/>
                        </a:spcAft>
                        <a:tabLst>
                          <a:tab pos="1318260" algn="l"/>
                        </a:tabLst>
                      </a:pPr>
                      <a:r>
                        <a:rPr lang="en-US" sz="1050" b="1">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Implement Solution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Implements the solution in a manner that does not directly address the problem statement.</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Implements the solution in a manner that addresses the problem statement but ignores relevant contextual factors.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Implements the solution in a manner that addresses multiple contextual factors of the problem in a surface manner.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Implements the solution in a manner that addresses thoroughly and deeply multiple contextual factors of the problem.</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515737"/>
                  </a:ext>
                </a:extLst>
              </a:tr>
              <a:tr h="456330">
                <a:tc>
                  <a:txBody>
                    <a:bodyPr/>
                    <a:lstStyle/>
                    <a:p>
                      <a:pPr marL="0" marR="0">
                        <a:lnSpc>
                          <a:spcPct val="107000"/>
                        </a:lnSpc>
                        <a:spcBef>
                          <a:spcPts val="0"/>
                        </a:spcBef>
                        <a:spcAft>
                          <a:spcPts val="0"/>
                        </a:spcAft>
                      </a:pPr>
                      <a:r>
                        <a:rPr lang="en-US" sz="1050" b="1">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Evaluate Outcomes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Reviews results superficially in terms of the problem defined with no consideration of need for further work.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Reviews results in terms of the problem defined with little, if any, consideration of need for further work.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Reviews results relative to the problem defined with some consideration of need for further work.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Reviews results relative to the problem defined with thorough, specific considerations of need for further work.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730984"/>
                  </a:ext>
                </a:extLst>
              </a:tr>
              <a:tr h="147528">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Bloom’s Taxonomy Levels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05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Remember &amp; Understand</a:t>
                      </a:r>
                      <a:endParaRPr lang="en-US" sz="10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gridSpan="2">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Apply &amp; Analyze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hMerge="1">
                  <a:txBody>
                    <a:bodyPr/>
                    <a:lstStyle/>
                    <a:p>
                      <a:endParaRPr lang="en-US"/>
                    </a:p>
                  </a:txBody>
                  <a:tcPr/>
                </a:tc>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Evaluate &amp; Create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1004850082"/>
                  </a:ext>
                </a:extLst>
              </a:tr>
            </a:tbl>
          </a:graphicData>
        </a:graphic>
      </p:graphicFrame>
      <p:sp>
        <p:nvSpPr>
          <p:cNvPr id="4" name="Date Placeholder 3">
            <a:extLst>
              <a:ext uri="{FF2B5EF4-FFF2-40B4-BE49-F238E27FC236}">
                <a16:creationId xmlns:a16="http://schemas.microsoft.com/office/drawing/2014/main" id="{9619A56D-69DE-4FDB-B6A4-87E84660FD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915BC9-221B-473C-9FD6-B3578AF3EA5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10/7/2019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7607" y="168649"/>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68709" cy="6061801"/>
          </a:xfrm>
        </p:spPr>
        <p:txBody>
          <a:bodyPr>
            <a:normAutofit fontScale="90000"/>
          </a:bodyPr>
          <a:lstStyle/>
          <a:p>
            <a:r>
              <a:rPr lang="en-US" b="1" dirty="0">
                <a:solidFill>
                  <a:srgbClr val="4D3069"/>
                </a:solidFill>
              </a:rPr>
              <a:t>Co-Curricular Learning Goals</a:t>
            </a:r>
            <a:br>
              <a:rPr lang="en-US" sz="1200" b="1" dirty="0">
                <a:solidFill>
                  <a:srgbClr val="4D3069"/>
                </a:solidFill>
              </a:rPr>
            </a:br>
            <a:br>
              <a:rPr lang="en-US" sz="1200" b="1" dirty="0">
                <a:solidFill>
                  <a:srgbClr val="4D3069"/>
                </a:solidFill>
              </a:rPr>
            </a:br>
            <a:r>
              <a:rPr lang="en-US" sz="1300" b="1" dirty="0">
                <a:solidFill>
                  <a:srgbClr val="4D3069"/>
                </a:solidFill>
              </a:rPr>
              <a:t>Civic Engagement</a:t>
            </a:r>
            <a:br>
              <a:rPr lang="en-US" sz="1300" b="1" dirty="0">
                <a:solidFill>
                  <a:srgbClr val="4D3069"/>
                </a:solidFill>
              </a:rPr>
            </a:br>
            <a:r>
              <a:rPr lang="en-US" sz="1300" dirty="0"/>
              <a:t>Encompasses actions wherein individuals participate in activities of personal, political and public concern that are both individually life enriching and socially beneficial to the community.</a:t>
            </a:r>
            <a:br>
              <a:rPr lang="en-US" sz="1300" dirty="0"/>
            </a:br>
            <a:br>
              <a:rPr lang="en-US" sz="1300" dirty="0"/>
            </a:br>
            <a:r>
              <a:rPr lang="en-US" sz="1300" b="1" dirty="0">
                <a:solidFill>
                  <a:srgbClr val="4D3069"/>
                </a:solidFill>
              </a:rPr>
              <a:t>Communication</a:t>
            </a:r>
            <a:br>
              <a:rPr lang="en-US" sz="1300" b="1" dirty="0">
                <a:solidFill>
                  <a:srgbClr val="4D3069"/>
                </a:solidFill>
              </a:rPr>
            </a:br>
            <a:r>
              <a:rPr lang="en-US" sz="1300" dirty="0"/>
              <a:t>The exchange of information orally, non-verbally and in writing, with individuals, groups and external audiences using multiple modes, including technology and related applications.</a:t>
            </a:r>
            <a:br>
              <a:rPr lang="en-US" sz="1300" dirty="0"/>
            </a:br>
            <a:br>
              <a:rPr lang="en-US" sz="1300" dirty="0"/>
            </a:br>
            <a:r>
              <a:rPr lang="en-US" sz="1300" b="1" dirty="0">
                <a:solidFill>
                  <a:srgbClr val="4D3069"/>
                </a:solidFill>
              </a:rPr>
              <a:t>Critical Thinking</a:t>
            </a:r>
            <a:br>
              <a:rPr lang="en-US" sz="1300" b="1" dirty="0">
                <a:solidFill>
                  <a:srgbClr val="4D3069"/>
                </a:solidFill>
              </a:rPr>
            </a:br>
            <a:r>
              <a:rPr lang="en-US" sz="1300" dirty="0"/>
              <a:t>A habit of mind characterized by the comprehensive exploration of issues, ideas, artifacts, and events before accepting or formulating an opinion or conclusion.</a:t>
            </a:r>
            <a:br>
              <a:rPr lang="en-US" sz="1300" dirty="0"/>
            </a:br>
            <a:br>
              <a:rPr lang="en-US" sz="1300" dirty="0"/>
            </a:br>
            <a:r>
              <a:rPr lang="en-US" sz="1300" b="1" dirty="0">
                <a:solidFill>
                  <a:srgbClr val="4D3069"/>
                </a:solidFill>
              </a:rPr>
              <a:t>Integrative Learning</a:t>
            </a:r>
            <a:br>
              <a:rPr lang="en-US" sz="1300" b="1" dirty="0">
                <a:solidFill>
                  <a:srgbClr val="4D3069"/>
                </a:solidFill>
              </a:rPr>
            </a:br>
            <a:r>
              <a:rPr lang="en-US" sz="1300" dirty="0"/>
              <a:t>An understanding and disposition that a student builds across their personal, curricular and co-curricular lives, from making simple connections among ideas and experiences to synthesizing and transferring learning to new and complex situations </a:t>
            </a:r>
            <a:br>
              <a:rPr lang="en-US" sz="1300" dirty="0"/>
            </a:br>
            <a:br>
              <a:rPr lang="en-US" sz="1300" dirty="0"/>
            </a:br>
            <a:r>
              <a:rPr lang="en-US" sz="1300" b="1" dirty="0">
                <a:solidFill>
                  <a:srgbClr val="4D3069"/>
                </a:solidFill>
              </a:rPr>
              <a:t>Intercultural Fluency</a:t>
            </a:r>
            <a:br>
              <a:rPr lang="en-US" sz="1300" b="1" dirty="0">
                <a:solidFill>
                  <a:srgbClr val="4D3069"/>
                </a:solidFill>
              </a:rPr>
            </a:br>
            <a:r>
              <a:rPr lang="en-US" sz="1300" dirty="0"/>
              <a:t>Valuing, respecting, and learning from people with diverse backgrounds (e.g., ability, age, culture, economic status, education level, ethnicity, gender, nationality, race, religion, sexual orientation). The individual demonstrates, openness, inclusiveness, sensitivity, and the ability to interact respectfully with all people and understand individuals’ differences.</a:t>
            </a:r>
            <a:br>
              <a:rPr lang="en-US" sz="1300" b="1" dirty="0">
                <a:solidFill>
                  <a:srgbClr val="4D3069"/>
                </a:solidFill>
              </a:rPr>
            </a:br>
            <a:br>
              <a:rPr lang="en-US" sz="1300" b="1" dirty="0">
                <a:solidFill>
                  <a:srgbClr val="4D3069"/>
                </a:solidFill>
              </a:rPr>
            </a:br>
            <a:r>
              <a:rPr lang="en-US" sz="1300" b="1" dirty="0">
                <a:solidFill>
                  <a:srgbClr val="4D3069"/>
                </a:solidFill>
              </a:rPr>
              <a:t>Personal Development</a:t>
            </a:r>
            <a:br>
              <a:rPr lang="en-US" sz="1300" b="1" dirty="0">
                <a:solidFill>
                  <a:srgbClr val="4D3069"/>
                </a:solidFill>
              </a:rPr>
            </a:br>
            <a:r>
              <a:rPr lang="en-US" sz="1300" dirty="0"/>
              <a:t>Includes both intra- and inter-personal elements. Intrapersonal development refers to an individual’s self-understanding and the extent to which they engage in selecting and living by their personal values and beliefs. Interpersonal development refers to an individual’s ability to build and maintain meaningful and healthy relationships, work collaboratively, and lead others</a:t>
            </a:r>
            <a:br>
              <a:rPr lang="en-US" sz="1300" u="sng" dirty="0"/>
            </a:br>
            <a:br>
              <a:rPr lang="en-US" sz="1300" dirty="0"/>
            </a:br>
            <a:r>
              <a:rPr lang="en-US" sz="1300" b="1" dirty="0">
                <a:solidFill>
                  <a:srgbClr val="4D3069"/>
                </a:solidFill>
              </a:rPr>
              <a:t>Problem Solving</a:t>
            </a:r>
            <a:br>
              <a:rPr lang="en-US" sz="1300" b="1" dirty="0">
                <a:solidFill>
                  <a:srgbClr val="4D3069"/>
                </a:solidFill>
              </a:rPr>
            </a:br>
            <a:r>
              <a:rPr lang="en-US" sz="1300" dirty="0"/>
              <a:t>The process of designing, evaluating and implementing a strategy to answer a question or achieve a desired goal. </a:t>
            </a:r>
            <a:br>
              <a:rPr lang="en-US" sz="1200" dirty="0"/>
            </a:br>
            <a:br>
              <a:rPr lang="en-US" sz="1200" dirty="0"/>
            </a:br>
            <a:br>
              <a:rPr lang="en-US" sz="1200" dirty="0"/>
            </a:br>
            <a:r>
              <a:rPr lang="en-US" sz="1100" i="1" dirty="0"/>
              <a:t>Adapted with permission from the </a:t>
            </a:r>
            <a:r>
              <a:rPr lang="en-US" sz="1100" i="1" u="sng" dirty="0">
                <a:hlinkClick r:id="rId2"/>
              </a:rPr>
              <a:t>CAS Learning and Development Outcomes</a:t>
            </a:r>
            <a:r>
              <a:rPr lang="en-US" sz="1100" i="1" u="sng" dirty="0"/>
              <a:t>). </a:t>
            </a:r>
            <a:br>
              <a:rPr lang="en-US" sz="1100" i="1" u="sng" dirty="0"/>
            </a:br>
            <a:r>
              <a:rPr lang="en-US" sz="1100" i="1" dirty="0"/>
              <a:t>Adapted from the </a:t>
            </a:r>
            <a:r>
              <a:rPr lang="en-US" sz="1100" i="1" u="sng" dirty="0">
                <a:hlinkClick r:id="rId3"/>
              </a:rPr>
              <a:t>Connecting Credentials: A Beta Credentials) Framework</a:t>
            </a:r>
            <a:r>
              <a:rPr lang="en-US" sz="1100" i="1" dirty="0"/>
              <a:t>.</a:t>
            </a:r>
            <a:br>
              <a:rPr lang="en-US" sz="1100" i="1" dirty="0"/>
            </a:br>
            <a:r>
              <a:rPr lang="en-US" sz="1100" i="1" dirty="0"/>
              <a:t>Adapted with permission from </a:t>
            </a:r>
            <a:r>
              <a:rPr lang="en-US" sz="1100" i="1" u="sng" dirty="0">
                <a:hlinkClick r:id="rId4"/>
              </a:rPr>
              <a:t>"VALUE: Valid Assessment of Learning in Undergraduate Education</a:t>
            </a:r>
            <a:r>
              <a:rPr lang="en-US" sz="1100" i="1" dirty="0"/>
              <a:t>."  Copyright 2018 by the Association of American Colleges and Universities.</a:t>
            </a:r>
            <a:br>
              <a:rPr lang="en-US" sz="1100" i="1" dirty="0"/>
            </a:br>
            <a:r>
              <a:rPr lang="en-US" sz="1100" i="1" dirty="0"/>
              <a:t>Adopted with permission from the National Association of Colleges and Employers.</a:t>
            </a:r>
          </a:p>
        </p:txBody>
      </p:sp>
      <p:pic>
        <p:nvPicPr>
          <p:cNvPr id="5"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0447" y="5857202"/>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49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15155" y="6064308"/>
            <a:ext cx="568790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Adapted</a:t>
            </a:r>
            <a:r>
              <a:rPr kumimoji="0" lang="en-US" sz="1200" b="0" i="0" u="none" strike="noStrike" kern="1200" cap="none" spc="0" normalizeH="0" noProof="0" dirty="0">
                <a:ln>
                  <a:noFill/>
                </a:ln>
                <a:solidFill>
                  <a:schemeClr val="tx1"/>
                </a:solidFill>
                <a:effectLst/>
                <a:uLnTx/>
                <a:uFillTx/>
                <a:latin typeface="Calibri" panose="020F0502020204030204"/>
                <a:ea typeface="+mn-ea"/>
                <a:cs typeface="+mn-cs"/>
              </a:rPr>
              <a:t> with permission from Northwestern University</a:t>
            </a:r>
            <a:endPar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3553215683"/>
              </p:ext>
            </p:extLst>
          </p:nvPr>
        </p:nvGraphicFramePr>
        <p:xfrm>
          <a:off x="515155" y="988291"/>
          <a:ext cx="10992116" cy="5050566"/>
        </p:xfrm>
        <a:graphic>
          <a:graphicData uri="http://schemas.openxmlformats.org/drawingml/2006/table">
            <a:tbl>
              <a:tblPr firstRow="1" firstCol="1" bandRow="1"/>
              <a:tblGrid>
                <a:gridCol w="1787944">
                  <a:extLst>
                    <a:ext uri="{9D8B030D-6E8A-4147-A177-3AD203B41FA5}">
                      <a16:colId xmlns:a16="http://schemas.microsoft.com/office/drawing/2014/main" val="1676373987"/>
                    </a:ext>
                  </a:extLst>
                </a:gridCol>
                <a:gridCol w="1817144">
                  <a:extLst>
                    <a:ext uri="{9D8B030D-6E8A-4147-A177-3AD203B41FA5}">
                      <a16:colId xmlns:a16="http://schemas.microsoft.com/office/drawing/2014/main" val="391310630"/>
                    </a:ext>
                  </a:extLst>
                </a:gridCol>
                <a:gridCol w="1855276">
                  <a:extLst>
                    <a:ext uri="{9D8B030D-6E8A-4147-A177-3AD203B41FA5}">
                      <a16:colId xmlns:a16="http://schemas.microsoft.com/office/drawing/2014/main" val="909564940"/>
                    </a:ext>
                  </a:extLst>
                </a:gridCol>
                <a:gridCol w="1822826">
                  <a:extLst>
                    <a:ext uri="{9D8B030D-6E8A-4147-A177-3AD203B41FA5}">
                      <a16:colId xmlns:a16="http://schemas.microsoft.com/office/drawing/2014/main" val="2779030438"/>
                    </a:ext>
                  </a:extLst>
                </a:gridCol>
                <a:gridCol w="1959923">
                  <a:extLst>
                    <a:ext uri="{9D8B030D-6E8A-4147-A177-3AD203B41FA5}">
                      <a16:colId xmlns:a16="http://schemas.microsoft.com/office/drawing/2014/main" val="22241938"/>
                    </a:ext>
                  </a:extLst>
                </a:gridCol>
                <a:gridCol w="1749003">
                  <a:extLst>
                    <a:ext uri="{9D8B030D-6E8A-4147-A177-3AD203B41FA5}">
                      <a16:colId xmlns:a16="http://schemas.microsoft.com/office/drawing/2014/main" val="1305639378"/>
                    </a:ext>
                  </a:extLst>
                </a:gridCol>
              </a:tblGrid>
              <a:tr h="712410">
                <a:tc>
                  <a:txBody>
                    <a:bodyPr/>
                    <a:lstStyle/>
                    <a:p>
                      <a:pPr marL="0" marR="0" algn="l">
                        <a:lnSpc>
                          <a:spcPct val="107000"/>
                        </a:lnSpc>
                        <a:spcBef>
                          <a:spcPts val="0"/>
                        </a:spcBef>
                        <a:spcAft>
                          <a:spcPts val="0"/>
                        </a:spcAft>
                      </a:pPr>
                      <a:r>
                        <a:rPr lang="en-US" sz="1400" b="1" dirty="0">
                          <a:solidFill>
                            <a:srgbClr val="FFFFFF"/>
                          </a:solidFill>
                          <a:effectLst/>
                          <a:latin typeface="+mj-lt"/>
                          <a:ea typeface="Calibri" panose="020F0502020204030204" pitchFamily="34" charset="0"/>
                          <a:cs typeface="Times New Roman" panose="02020603050405020304" pitchFamily="18" charset="0"/>
                        </a:rPr>
                        <a:t>CAS Student Learning &amp; Development Outcomes</a:t>
                      </a:r>
                      <a:endParaRPr lang="en-US" sz="1400" b="1" dirty="0">
                        <a:effectLst/>
                        <a:latin typeface="+mj-lt"/>
                        <a:ea typeface="Calibri" panose="020F0502020204030204" pitchFamily="34" charset="0"/>
                        <a:cs typeface="Times New Roman" panose="02020603050405020304" pitchFamily="18" charset="0"/>
                      </a:endParaRP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a:lnSpc>
                          <a:spcPct val="107000"/>
                        </a:lnSpc>
                        <a:spcBef>
                          <a:spcPts val="0"/>
                        </a:spcBef>
                        <a:spcAft>
                          <a:spcPts val="0"/>
                        </a:spcAft>
                      </a:pPr>
                      <a:r>
                        <a:rPr lang="en-US" sz="1400" b="1" dirty="0">
                          <a:solidFill>
                            <a:srgbClr val="FFFFFF"/>
                          </a:solidFill>
                          <a:effectLst/>
                          <a:latin typeface="+mj-lt"/>
                          <a:ea typeface="Calibri" panose="020F0502020204030204" pitchFamily="34" charset="0"/>
                          <a:cs typeface="Times New Roman" panose="02020603050405020304" pitchFamily="18" charset="0"/>
                        </a:rPr>
                        <a:t>AAC&amp;U Essential Learning Outcomes</a:t>
                      </a:r>
                      <a:endParaRPr lang="en-US" sz="1400" b="1" dirty="0">
                        <a:effectLst/>
                        <a:latin typeface="+mj-lt"/>
                        <a:ea typeface="Calibri" panose="020F0502020204030204" pitchFamily="34" charset="0"/>
                        <a:cs typeface="Times New Roman" panose="02020603050405020304" pitchFamily="18" charset="0"/>
                      </a:endParaRP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a:lnSpc>
                          <a:spcPct val="107000"/>
                        </a:lnSpc>
                        <a:spcBef>
                          <a:spcPts val="0"/>
                        </a:spcBef>
                        <a:spcAft>
                          <a:spcPts val="0"/>
                        </a:spcAft>
                      </a:pPr>
                      <a:r>
                        <a:rPr lang="en-US" sz="1400" b="1" dirty="0">
                          <a:solidFill>
                            <a:srgbClr val="FFFFFF"/>
                          </a:solidFill>
                          <a:effectLst/>
                          <a:latin typeface="+mj-lt"/>
                          <a:ea typeface="Calibri" panose="020F0502020204030204" pitchFamily="34" charset="0"/>
                          <a:cs typeface="Times New Roman" panose="02020603050405020304" pitchFamily="18" charset="0"/>
                        </a:rPr>
                        <a:t>NACE Career Readiness Competencies</a:t>
                      </a:r>
                      <a:endParaRPr lang="en-US" sz="1400" b="1" dirty="0">
                        <a:effectLst/>
                        <a:latin typeface="+mj-lt"/>
                        <a:ea typeface="Calibri" panose="020F0502020204030204" pitchFamily="34" charset="0"/>
                        <a:cs typeface="Times New Roman" panose="02020603050405020304" pitchFamily="18" charset="0"/>
                      </a:endParaRP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a:lnSpc>
                          <a:spcPct val="107000"/>
                        </a:lnSpc>
                        <a:spcBef>
                          <a:spcPts val="0"/>
                        </a:spcBef>
                        <a:spcAft>
                          <a:spcPts val="0"/>
                        </a:spcAft>
                      </a:pPr>
                      <a:r>
                        <a:rPr lang="en-US" sz="1400" b="1" dirty="0">
                          <a:solidFill>
                            <a:srgbClr val="FFFFFF"/>
                          </a:solidFill>
                          <a:effectLst/>
                          <a:latin typeface="+mj-lt"/>
                          <a:ea typeface="Calibri" panose="020F0502020204030204" pitchFamily="34" charset="0"/>
                          <a:cs typeface="Times New Roman" panose="02020603050405020304" pitchFamily="18" charset="0"/>
                        </a:rPr>
                        <a:t>WCU President’s Toolkit</a:t>
                      </a:r>
                      <a:endParaRPr lang="en-US" sz="1400" b="1" dirty="0">
                        <a:effectLst/>
                        <a:latin typeface="+mj-lt"/>
                        <a:ea typeface="Calibri" panose="020F0502020204030204" pitchFamily="34" charset="0"/>
                        <a:cs typeface="Times New Roman" panose="02020603050405020304" pitchFamily="18" charset="0"/>
                      </a:endParaRP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a:lnSpc>
                          <a:spcPct val="107000"/>
                        </a:lnSpc>
                        <a:spcBef>
                          <a:spcPts val="0"/>
                        </a:spcBef>
                        <a:spcAft>
                          <a:spcPts val="0"/>
                        </a:spcAft>
                      </a:pPr>
                      <a:r>
                        <a:rPr lang="en-US" sz="1400" b="1" dirty="0">
                          <a:solidFill>
                            <a:srgbClr val="FFFFFF"/>
                          </a:solidFill>
                          <a:effectLst/>
                          <a:latin typeface="+mj-lt"/>
                          <a:ea typeface="Calibri" panose="020F0502020204030204" pitchFamily="34" charset="0"/>
                          <a:cs typeface="Times New Roman" panose="02020603050405020304" pitchFamily="18" charset="0"/>
                        </a:rPr>
                        <a:t>WCU General Education Learning Outcomes</a:t>
                      </a:r>
                      <a:endParaRPr lang="en-US" sz="1400" b="1" dirty="0">
                        <a:effectLst/>
                        <a:latin typeface="+mj-lt"/>
                        <a:ea typeface="Calibri" panose="020F0502020204030204" pitchFamily="34" charset="0"/>
                        <a:cs typeface="Times New Roman" panose="02020603050405020304" pitchFamily="18" charset="0"/>
                      </a:endParaRP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a:lnSpc>
                          <a:spcPct val="107000"/>
                        </a:lnSpc>
                        <a:spcBef>
                          <a:spcPts val="0"/>
                        </a:spcBef>
                        <a:spcAft>
                          <a:spcPts val="0"/>
                        </a:spcAft>
                      </a:pPr>
                      <a:r>
                        <a:rPr lang="en-US" sz="1400" b="1" dirty="0">
                          <a:solidFill>
                            <a:srgbClr val="FFFFFF"/>
                          </a:solidFill>
                          <a:effectLst/>
                          <a:latin typeface="+mj-lt"/>
                          <a:ea typeface="Calibri" panose="020F0502020204030204" pitchFamily="34" charset="0"/>
                          <a:cs typeface="Times New Roman" panose="02020603050405020304" pitchFamily="18" charset="0"/>
                        </a:rPr>
                        <a:t>Student Affairs </a:t>
                      </a:r>
                      <a:endParaRPr lang="en-US" sz="1400" b="1"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400" b="1" dirty="0">
                          <a:solidFill>
                            <a:srgbClr val="FFFFFF"/>
                          </a:solidFill>
                          <a:effectLst/>
                          <a:latin typeface="+mj-lt"/>
                          <a:ea typeface="Calibri" panose="020F0502020204030204" pitchFamily="34" charset="0"/>
                          <a:cs typeface="Times New Roman" panose="02020603050405020304" pitchFamily="18" charset="0"/>
                        </a:rPr>
                        <a:t>Learning Domains</a:t>
                      </a:r>
                      <a:endParaRPr lang="en-US" sz="1400" b="1" dirty="0">
                        <a:effectLst/>
                        <a:latin typeface="+mj-lt"/>
                        <a:ea typeface="Calibri" panose="020F0502020204030204" pitchFamily="34" charset="0"/>
                        <a:cs typeface="Times New Roman" panose="02020603050405020304" pitchFamily="18" charset="0"/>
                      </a:endParaRP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1153721618"/>
                  </a:ext>
                </a:extLst>
              </a:tr>
              <a:tr h="721300">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Knowledge Acquisition, Construction, Integration and Application</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Integrative and Applied Learning</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 </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 </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Think across and about disciplinary boundaries</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Integrative Learning</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603073"/>
                  </a:ext>
                </a:extLst>
              </a:tr>
              <a:tr h="815023">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Cognitive Complexity</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Intellectual and Practical Skills</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Critical Thinking/Problem Solving</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Critical Thinking</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Think critically and analytically, employ quantitative concepts and mathematical methods</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Critical Thinking</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70516"/>
                  </a:ext>
                </a:extLst>
              </a:tr>
              <a:tr h="642769">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Intrapersonal Development</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Personal and Social Responsibility</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Leadership, Professionalism/Work Ethic, Career Management</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Ethical Decision Making</a:t>
                      </a:r>
                    </a:p>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 </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Make informed decisions and ethical choices</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Personal Development</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08820"/>
                  </a:ext>
                </a:extLst>
              </a:tr>
              <a:tr h="539809">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Interpersonal Competence</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Personal and Social Responsibility</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Teamwork/Collaboration, Leadership</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Ethical Decision Making</a:t>
                      </a:r>
                    </a:p>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 </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Make informed decisions and ethical choices</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Personal Development</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041559"/>
                  </a:ext>
                </a:extLst>
              </a:tr>
              <a:tr h="1012034">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Humanitarianism and Civic Engagement</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Knowledge of Human Cultures and the Physical and Natural World, Personal and Social Responsibility</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Global/Intercultural Fluency</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Responding Thoughtfully to Diversity, Civic Discourse, Global Awareness,</a:t>
                      </a:r>
                    </a:p>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Community Engagement</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Respond thoughtfully to diversity, understand varied historical, cultural, and philosophical traditions</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Civic Engagement &amp; Intercultural Fluency</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528491"/>
                  </a:ext>
                </a:extLst>
              </a:tr>
              <a:tr h="607221">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Practical Competence</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Intellectual and Practical Skills</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Oral/Written Communications, Digital Technology</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a:effectLst/>
                          <a:latin typeface="+mj-lt"/>
                          <a:ea typeface="Calibri" panose="020F0502020204030204" pitchFamily="34" charset="0"/>
                          <a:cs typeface="Times New Roman" panose="02020603050405020304" pitchFamily="18" charset="0"/>
                        </a:rPr>
                        <a:t>Effective Communication</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Communicate effectively</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Communication &amp; Problem Solving</a:t>
                      </a:r>
                    </a:p>
                  </a:txBody>
                  <a:tcPr marL="57825" marR="578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766308"/>
                  </a:ext>
                </a:extLst>
              </a:tr>
            </a:tbl>
          </a:graphicData>
        </a:graphic>
      </p:graphicFrame>
      <p:sp>
        <p:nvSpPr>
          <p:cNvPr id="12" name="TextBox 11"/>
          <p:cNvSpPr txBox="1"/>
          <p:nvPr/>
        </p:nvSpPr>
        <p:spPr>
          <a:xfrm>
            <a:off x="515154" y="175996"/>
            <a:ext cx="10992117" cy="707886"/>
          </a:xfrm>
          <a:prstGeom prst="rect">
            <a:avLst/>
          </a:prstGeom>
          <a:noFill/>
        </p:spPr>
        <p:txBody>
          <a:bodyPr wrap="square" rtlCol="0">
            <a:spAutoFit/>
          </a:bodyPr>
          <a:lstStyle/>
          <a:p>
            <a:pPr algn="ctr"/>
            <a:r>
              <a:rPr lang="en-US" sz="4000" b="1" cap="all" dirty="0">
                <a:solidFill>
                  <a:srgbClr val="4D3069"/>
                </a:solidFill>
              </a:rPr>
              <a:t>Connections Across Learning Frameworks</a:t>
            </a:r>
          </a:p>
        </p:txBody>
      </p:sp>
      <p:pic>
        <p:nvPicPr>
          <p:cNvPr id="8"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4395" y="6154599"/>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4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8842" y="126065"/>
            <a:ext cx="11384472" cy="1015663"/>
          </a:xfrm>
          <a:prstGeom prst="rect">
            <a:avLst/>
          </a:prstGeom>
          <a:noFill/>
        </p:spPr>
        <p:txBody>
          <a:bodyPr wrap="square" rtlCol="0">
            <a:spAutoFit/>
          </a:bodyPr>
          <a:lstStyle/>
          <a:p>
            <a:r>
              <a:rPr lang="en-US" sz="3200" b="1" dirty="0">
                <a:solidFill>
                  <a:srgbClr val="4D3069"/>
                </a:solidFill>
              </a:rPr>
              <a:t>Civic Engagement Rubric</a:t>
            </a:r>
            <a:endParaRPr lang="en-US" sz="1100" b="1" dirty="0">
              <a:solidFill>
                <a:srgbClr val="4D3069"/>
              </a:solidFill>
            </a:endParaRPr>
          </a:p>
          <a:p>
            <a:r>
              <a:rPr lang="en-US" sz="1400" dirty="0">
                <a:latin typeface="+mj-lt"/>
              </a:rPr>
              <a:t>Encompasses actions wherein individuals participate in activities of personal, political and public concern that are both individually life enriching and socially beneficial to the community.</a:t>
            </a:r>
          </a:p>
        </p:txBody>
      </p:sp>
      <p:sp>
        <p:nvSpPr>
          <p:cNvPr id="2" name="TextBox 1"/>
          <p:cNvSpPr txBox="1"/>
          <p:nvPr/>
        </p:nvSpPr>
        <p:spPr>
          <a:xfrm>
            <a:off x="368838" y="6554893"/>
            <a:ext cx="11353629" cy="246221"/>
          </a:xfrm>
          <a:prstGeom prst="rect">
            <a:avLst/>
          </a:prstGeom>
          <a:noFill/>
        </p:spPr>
        <p:txBody>
          <a:bodyPr wrap="square" rtlCol="0">
            <a:spAutoFit/>
          </a:bodyPr>
          <a:lstStyle/>
          <a:p>
            <a:r>
              <a:rPr lang="en-US" sz="1000" dirty="0">
                <a:latin typeface="+mj-lt"/>
              </a:rPr>
              <a:t>   Adapted with permission from </a:t>
            </a:r>
            <a:r>
              <a:rPr lang="en-US" sz="1000" i="1" dirty="0">
                <a:latin typeface="+mj-lt"/>
              </a:rPr>
              <a:t>"</a:t>
            </a:r>
            <a:r>
              <a:rPr lang="en-US" sz="1000" i="1" u="sng" dirty="0">
                <a:latin typeface="+mj-lt"/>
                <a:hlinkClick r:id="rId3"/>
              </a:rPr>
              <a:t>VALUE: Valid Assessment of Learning in Undergraduate Education</a:t>
            </a:r>
            <a:r>
              <a:rPr lang="en-US" sz="1000" i="1" dirty="0">
                <a:latin typeface="+mj-lt"/>
              </a:rPr>
              <a:t>." </a:t>
            </a:r>
            <a:r>
              <a:rPr lang="en-US" sz="1000" dirty="0">
                <a:latin typeface="+mj-lt"/>
              </a:rPr>
              <a:t> Copyright 2018 by the Association of American Colleges and Universities</a:t>
            </a:r>
            <a:r>
              <a:rPr lang="en-US" sz="1000" dirty="0"/>
              <a:t>.</a:t>
            </a:r>
          </a:p>
        </p:txBody>
      </p:sp>
      <p:graphicFrame>
        <p:nvGraphicFramePr>
          <p:cNvPr id="3" name="Table 2">
            <a:extLst>
              <a:ext uri="{FF2B5EF4-FFF2-40B4-BE49-F238E27FC236}">
                <a16:creationId xmlns:a16="http://schemas.microsoft.com/office/drawing/2014/main" id="{A3A1AE79-0E8F-4C5D-B5DB-37E8B468B767}"/>
              </a:ext>
            </a:extLst>
          </p:cNvPr>
          <p:cNvGraphicFramePr>
            <a:graphicFrameLocks noGrp="1"/>
          </p:cNvGraphicFramePr>
          <p:nvPr>
            <p:extLst>
              <p:ext uri="{D42A27DB-BD31-4B8C-83A1-F6EECF244321}">
                <p14:modId xmlns:p14="http://schemas.microsoft.com/office/powerpoint/2010/main" val="378639081"/>
              </p:ext>
            </p:extLst>
          </p:nvPr>
        </p:nvGraphicFramePr>
        <p:xfrm>
          <a:off x="538842" y="1100306"/>
          <a:ext cx="11384472" cy="5454587"/>
        </p:xfrm>
        <a:graphic>
          <a:graphicData uri="http://schemas.openxmlformats.org/drawingml/2006/table">
            <a:tbl>
              <a:tblPr firstRow="1" firstCol="1" bandRow="1"/>
              <a:tblGrid>
                <a:gridCol w="1589274">
                  <a:extLst>
                    <a:ext uri="{9D8B030D-6E8A-4147-A177-3AD203B41FA5}">
                      <a16:colId xmlns:a16="http://schemas.microsoft.com/office/drawing/2014/main" val="2758646639"/>
                    </a:ext>
                  </a:extLst>
                </a:gridCol>
                <a:gridCol w="2343355">
                  <a:extLst>
                    <a:ext uri="{9D8B030D-6E8A-4147-A177-3AD203B41FA5}">
                      <a16:colId xmlns:a16="http://schemas.microsoft.com/office/drawing/2014/main" val="428009332"/>
                    </a:ext>
                  </a:extLst>
                </a:gridCol>
                <a:gridCol w="2271791">
                  <a:extLst>
                    <a:ext uri="{9D8B030D-6E8A-4147-A177-3AD203B41FA5}">
                      <a16:colId xmlns:a16="http://schemas.microsoft.com/office/drawing/2014/main" val="2331663773"/>
                    </a:ext>
                  </a:extLst>
                </a:gridCol>
                <a:gridCol w="2698895">
                  <a:extLst>
                    <a:ext uri="{9D8B030D-6E8A-4147-A177-3AD203B41FA5}">
                      <a16:colId xmlns:a16="http://schemas.microsoft.com/office/drawing/2014/main" val="1766032092"/>
                    </a:ext>
                  </a:extLst>
                </a:gridCol>
                <a:gridCol w="2481157">
                  <a:extLst>
                    <a:ext uri="{9D8B030D-6E8A-4147-A177-3AD203B41FA5}">
                      <a16:colId xmlns:a16="http://schemas.microsoft.com/office/drawing/2014/main" val="2782137973"/>
                    </a:ext>
                  </a:extLst>
                </a:gridCol>
              </a:tblGrid>
              <a:tr h="203083">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Civic Engagement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Milestone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4202263119"/>
                  </a:ext>
                </a:extLst>
              </a:tr>
              <a:tr h="752163">
                <a:tc>
                  <a:txBody>
                    <a:bodyPr/>
                    <a:lstStyle/>
                    <a:p>
                      <a:pPr marL="0" marR="0">
                        <a:lnSpc>
                          <a:spcPct val="107000"/>
                        </a:lnSpc>
                        <a:spcBef>
                          <a:spcPts val="0"/>
                        </a:spcBef>
                        <a:spcAft>
                          <a:spcPts val="0"/>
                        </a:spcAft>
                      </a:pPr>
                      <a:r>
                        <a:rPr lang="en-US" sz="1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Diversity of Communities and Cultures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Expresses attitudes and beliefs as an individual, from a one-sided view.  Is indifferent or resistant to what can be learned from diverse communities and cultures.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Has awareness that own attitudes and beliefs are different from those of other cultures and communities. Exhibits little curiosity about what can be learned from diverse communities and cultures.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Reflects on how own attitudes and beliefs are different from those of other cultures and communities. Exhibits curiosity about what can be learned from diverse communities and cultures.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evidence of adjustment in own attitudes and beliefs because of working within and learning from diverse communities and cultures. Promotes others' engagement with diversity.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684597"/>
                  </a:ext>
                </a:extLst>
              </a:tr>
              <a:tr h="903943">
                <a:tc>
                  <a:txBody>
                    <a:bodyPr/>
                    <a:lstStyle/>
                    <a:p>
                      <a:pPr marL="0" marR="0">
                        <a:lnSpc>
                          <a:spcPct val="107000"/>
                        </a:lnSpc>
                        <a:spcBef>
                          <a:spcPts val="0"/>
                        </a:spcBef>
                        <a:spcAft>
                          <a:spcPts val="0"/>
                        </a:spcAft>
                      </a:pPr>
                      <a:r>
                        <a:rPr lang="en-US" sz="1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Analysis of Knowledge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Begins to identify knowledge (facts, theories, etc.) from one's own academic study/field/discipline that is relevant to civic engagement and to one's own participation in civic life, politics, and government.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Begins to connect knowledge (facts, theories, etc.) from one's own academic study/field/discipline to civic engagement and to tone's own participation in civic life, politics, and government.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Analyzes knowledge (facts, theories, etc.) from one's own academic study/field/discipline making relevant connections to civic engagement and to one's own participation in civic life, politics, and government.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Connects and extends knowledge (facts, theories, etc.) from one's own academic study/field/ discipline to civic engagement and to one's own participation in civic life, politics, and government.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272699"/>
                  </a:ext>
                </a:extLst>
              </a:tr>
              <a:tr h="752163">
                <a:tc>
                  <a:txBody>
                    <a:bodyPr/>
                    <a:lstStyle/>
                    <a:p>
                      <a:pPr marL="0" marR="0">
                        <a:lnSpc>
                          <a:spcPct val="107000"/>
                        </a:lnSpc>
                        <a:spcBef>
                          <a:spcPts val="0"/>
                        </a:spcBef>
                        <a:spcAft>
                          <a:spcPts val="0"/>
                        </a:spcAft>
                      </a:pPr>
                      <a:r>
                        <a:rPr lang="en-US" sz="1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Civic Identity and Commitment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Provides little evidence of one’s own experience in civic-engagement activities and does not connect experiences to civic identity.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Evidence suggests involvement in civic-engagement activities is generated from expectations or course requirements rather than from a sense of civic identity.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Provides evidence of experience in civic-engagement activities and describes what has been learned about self as it relates to a growing sense of civic identity and commitment.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Provides evidence of experience in civic-engagement activities and describes what has been learned about self as it relates to a reinforced and clarified sense of civic identity and continued commitment to public action.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310690"/>
                  </a:ext>
                </a:extLst>
              </a:tr>
              <a:tr h="752163">
                <a:tc>
                  <a:txBody>
                    <a:bodyPr/>
                    <a:lstStyle/>
                    <a:p>
                      <a:pPr marL="0" marR="0">
                        <a:lnSpc>
                          <a:spcPct val="107000"/>
                        </a:lnSpc>
                        <a:spcBef>
                          <a:spcPts val="0"/>
                        </a:spcBef>
                        <a:spcAft>
                          <a:spcPts val="0"/>
                        </a:spcAft>
                      </a:pPr>
                      <a:r>
                        <a:rPr lang="en-US" sz="1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Civic Communication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Communicates in civic context, showing ability to do one of the following:  express, listen, and adapt ideas and messages based on others' perspectives.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Communicates in civic context, showing ability to do more than one of the following: express, listen, and adapt ideas and messages based on others' perspectives.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Effectively communicates in civic context, showing ability to do all of the following: express, listen, and adapt ideas and messages based on others' perspectives.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Tailors communication strategies to effectively express, listen, and adapt to others to establish relationships to further civic action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479720"/>
                  </a:ext>
                </a:extLst>
              </a:tr>
              <a:tr h="903943">
                <a:tc>
                  <a:txBody>
                    <a:bodyPr/>
                    <a:lstStyle/>
                    <a:p>
                      <a:pPr marL="0" marR="0">
                        <a:lnSpc>
                          <a:spcPct val="107000"/>
                        </a:lnSpc>
                        <a:spcBef>
                          <a:spcPts val="0"/>
                        </a:spcBef>
                        <a:spcAft>
                          <a:spcPts val="0"/>
                        </a:spcAft>
                      </a:pPr>
                      <a:r>
                        <a:rPr lang="en-US" sz="1000" b="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Civic Action and Reflection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Has experimented with some civic activities but shows little internalized understanding of their aims or effects and little commitment to future action.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Has clearly participated in civically focused actions and begins to reflect or describe how these actions may benefit individual(s) or communities.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independent experience and team leadership of civic action, with reflective insights or analysis about the aims and accomplishments of one’s actions.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independent experience and shows initiative in team leadership of complex or multiple civic engagement activities, accompanied by reflective insights or analysis about the aims and accomplishments of one’s actions.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515737"/>
                  </a:ext>
                </a:extLst>
              </a:tr>
              <a:tr h="600383">
                <a:tc>
                  <a:txBody>
                    <a:bodyPr/>
                    <a:lstStyle/>
                    <a:p>
                      <a:pPr marL="0" marR="0">
                        <a:lnSpc>
                          <a:spcPct val="107000"/>
                        </a:lnSpc>
                        <a:spcBef>
                          <a:spcPts val="0"/>
                        </a:spcBef>
                        <a:spcAft>
                          <a:spcPts val="0"/>
                        </a:spcAft>
                      </a:pPr>
                      <a:r>
                        <a:rPr lang="en-US" sz="1000" b="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Civic Contexts/Structures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Experiments with civic contexts and structures, tries out a few to see what fits.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experience identifying intentional ways to participate in civic contexts and structures.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ability and commitment to work actively within community contexts and structures to achieve a civic aim.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ability and commitment to collaboratively work across and within community contexts and structures to achieve a civic aim.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730984"/>
                  </a:ext>
                </a:extLst>
              </a:tr>
              <a:tr h="152253">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Bloom’s Taxonomy Levels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Remember &amp; Understand</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gridSpan="2">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Apply &amp; Analyze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hMerge="1">
                  <a:txBody>
                    <a:bodyPr/>
                    <a:lstStyle/>
                    <a:p>
                      <a:endParaRPr lang="en-US"/>
                    </a:p>
                  </a:txBody>
                  <a:tcPr/>
                </a:tc>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Evaluate &amp; Create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1004850082"/>
                  </a:ext>
                </a:extLst>
              </a:tr>
            </a:tbl>
          </a:graphicData>
        </a:graphic>
      </p:graphicFrame>
      <p:pic>
        <p:nvPicPr>
          <p:cNvPr id="6"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8453" y="63518"/>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20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8837" y="93409"/>
            <a:ext cx="11542855" cy="1400383"/>
          </a:xfrm>
          <a:prstGeom prst="rect">
            <a:avLst/>
          </a:prstGeom>
          <a:noFill/>
        </p:spPr>
        <p:txBody>
          <a:bodyPr wrap="square" rtlCol="0">
            <a:spAutoFit/>
          </a:bodyPr>
          <a:lstStyle/>
          <a:p>
            <a:r>
              <a:rPr lang="en-US" sz="3200" b="1" dirty="0">
                <a:solidFill>
                  <a:srgbClr val="4D3069"/>
                </a:solidFill>
              </a:rPr>
              <a:t>Communication</a:t>
            </a:r>
          </a:p>
          <a:p>
            <a:r>
              <a:rPr lang="en-US" sz="1400" dirty="0"/>
              <a:t>The exchange of information orally, non-verbally and in writing, with individuals, groups and external audiences using multiple modes, including technology and related applications. Click </a:t>
            </a:r>
            <a:r>
              <a:rPr lang="en-US" sz="1400" u="sng" dirty="0">
                <a:hlinkClick r:id="rId3"/>
              </a:rPr>
              <a:t>here</a:t>
            </a:r>
            <a:r>
              <a:rPr lang="en-US" sz="1400" dirty="0"/>
              <a:t> to see areas of specialization in communication. (Adapted from the </a:t>
            </a:r>
            <a:r>
              <a:rPr lang="en-US" sz="1400" u="sng" dirty="0">
                <a:hlinkClick r:id="rId4"/>
              </a:rPr>
              <a:t>Connecting Credentials: A Beta Credentials) Framework</a:t>
            </a:r>
            <a:r>
              <a:rPr lang="en-US" sz="1400" dirty="0"/>
              <a:t>) </a:t>
            </a:r>
          </a:p>
          <a:p>
            <a:endParaRPr lang="en-US" sz="1100" b="1" dirty="0">
              <a:solidFill>
                <a:srgbClr val="4D3069"/>
              </a:solidFill>
              <a:latin typeface="+mj-lt"/>
            </a:endParaRPr>
          </a:p>
        </p:txBody>
      </p:sp>
      <p:sp>
        <p:nvSpPr>
          <p:cNvPr id="2" name="TextBox 1"/>
          <p:cNvSpPr txBox="1"/>
          <p:nvPr/>
        </p:nvSpPr>
        <p:spPr>
          <a:xfrm>
            <a:off x="205553" y="6446811"/>
            <a:ext cx="11353629" cy="246221"/>
          </a:xfrm>
          <a:prstGeom prst="rect">
            <a:avLst/>
          </a:prstGeom>
          <a:noFill/>
        </p:spPr>
        <p:txBody>
          <a:bodyPr wrap="square" rtlCol="0">
            <a:spAutoFit/>
          </a:bodyPr>
          <a:lstStyle/>
          <a:p>
            <a:r>
              <a:rPr lang="en-US" sz="1000" dirty="0">
                <a:latin typeface="+mj-lt"/>
              </a:rPr>
              <a:t>   Adapted with permission from </a:t>
            </a:r>
            <a:r>
              <a:rPr lang="en-US" sz="1000" i="1" dirty="0">
                <a:latin typeface="+mj-lt"/>
              </a:rPr>
              <a:t>"</a:t>
            </a:r>
            <a:r>
              <a:rPr lang="en-US" sz="1000" i="1" u="sng" dirty="0">
                <a:latin typeface="+mj-lt"/>
                <a:hlinkClick r:id="rId5"/>
              </a:rPr>
              <a:t>VALUE: Valid Assessment of Learning in Undergraduate Education</a:t>
            </a:r>
            <a:r>
              <a:rPr lang="en-US" sz="1000" i="1" dirty="0">
                <a:latin typeface="+mj-lt"/>
              </a:rPr>
              <a:t>." </a:t>
            </a:r>
            <a:r>
              <a:rPr lang="en-US" sz="1000" dirty="0">
                <a:latin typeface="+mj-lt"/>
              </a:rPr>
              <a:t> Copyright 2018 by the Association of American Colleges and Universities</a:t>
            </a:r>
            <a:r>
              <a:rPr lang="en-US" sz="1000" dirty="0"/>
              <a:t>.</a:t>
            </a:r>
          </a:p>
        </p:txBody>
      </p:sp>
      <p:graphicFrame>
        <p:nvGraphicFramePr>
          <p:cNvPr id="3" name="Table 2">
            <a:extLst>
              <a:ext uri="{FF2B5EF4-FFF2-40B4-BE49-F238E27FC236}">
                <a16:creationId xmlns:a16="http://schemas.microsoft.com/office/drawing/2014/main" id="{A3A1AE79-0E8F-4C5D-B5DB-37E8B468B767}"/>
              </a:ext>
            </a:extLst>
          </p:cNvPr>
          <p:cNvGraphicFramePr>
            <a:graphicFrameLocks noGrp="1"/>
          </p:cNvGraphicFramePr>
          <p:nvPr>
            <p:extLst>
              <p:ext uri="{D42A27DB-BD31-4B8C-83A1-F6EECF244321}">
                <p14:modId xmlns:p14="http://schemas.microsoft.com/office/powerpoint/2010/main" val="2127307977"/>
              </p:ext>
            </p:extLst>
          </p:nvPr>
        </p:nvGraphicFramePr>
        <p:xfrm>
          <a:off x="368837" y="1287323"/>
          <a:ext cx="11542855" cy="5073741"/>
        </p:xfrm>
        <a:graphic>
          <a:graphicData uri="http://schemas.openxmlformats.org/drawingml/2006/table">
            <a:tbl>
              <a:tblPr firstRow="1" firstCol="1" bandRow="1"/>
              <a:tblGrid>
                <a:gridCol w="2231488">
                  <a:extLst>
                    <a:ext uri="{9D8B030D-6E8A-4147-A177-3AD203B41FA5}">
                      <a16:colId xmlns:a16="http://schemas.microsoft.com/office/drawing/2014/main" val="2758646639"/>
                    </a:ext>
                  </a:extLst>
                </a:gridCol>
                <a:gridCol w="2047875">
                  <a:extLst>
                    <a:ext uri="{9D8B030D-6E8A-4147-A177-3AD203B41FA5}">
                      <a16:colId xmlns:a16="http://schemas.microsoft.com/office/drawing/2014/main" val="428009332"/>
                    </a:ext>
                  </a:extLst>
                </a:gridCol>
                <a:gridCol w="2314575">
                  <a:extLst>
                    <a:ext uri="{9D8B030D-6E8A-4147-A177-3AD203B41FA5}">
                      <a16:colId xmlns:a16="http://schemas.microsoft.com/office/drawing/2014/main" val="2331663773"/>
                    </a:ext>
                  </a:extLst>
                </a:gridCol>
                <a:gridCol w="2433241">
                  <a:extLst>
                    <a:ext uri="{9D8B030D-6E8A-4147-A177-3AD203B41FA5}">
                      <a16:colId xmlns:a16="http://schemas.microsoft.com/office/drawing/2014/main" val="1766032092"/>
                    </a:ext>
                  </a:extLst>
                </a:gridCol>
                <a:gridCol w="2515676">
                  <a:extLst>
                    <a:ext uri="{9D8B030D-6E8A-4147-A177-3AD203B41FA5}">
                      <a16:colId xmlns:a16="http://schemas.microsoft.com/office/drawing/2014/main" val="2782137973"/>
                    </a:ext>
                  </a:extLst>
                </a:gridCol>
              </a:tblGrid>
              <a:tr h="204103">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Communication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Milestone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4202263119"/>
                  </a:ext>
                </a:extLst>
              </a:tr>
              <a:tr h="981053">
                <a:tc>
                  <a:txBody>
                    <a:bodyPr/>
                    <a:lstStyle/>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Context, Purpose  and Conventions</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i="1" dirty="0">
                          <a:effectLst/>
                          <a:latin typeface="Calibri Light" panose="020F0302020204030204" pitchFamily="34" charset="0"/>
                          <a:ea typeface="Calibri" panose="020F0502020204030204" pitchFamily="34" charset="0"/>
                        </a:rPr>
                        <a:t>(audience </a:t>
                      </a:r>
                      <a:r>
                        <a:rPr lang="en-US" sz="1000" i="1" baseline="0" dirty="0">
                          <a:effectLst/>
                          <a:latin typeface="Calibri Light" panose="020F0302020204030204" pitchFamily="34" charset="0"/>
                          <a:ea typeface="Calibri" panose="020F0502020204030204" pitchFamily="34" charset="0"/>
                        </a:rPr>
                        <a:t>knowledge of the topic, </a:t>
                      </a:r>
                      <a:r>
                        <a:rPr lang="en-US" sz="1000" i="1" dirty="0">
                          <a:effectLst/>
                          <a:latin typeface="Calibri Light" panose="020F0302020204030204" pitchFamily="34" charset="0"/>
                          <a:ea typeface="Calibri" panose="020F0502020204030204" pitchFamily="34" charset="0"/>
                        </a:rPr>
                        <a:t>circumstances, purpose surrounding assigned task, conventions related to discipline or task)</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Demonstrates minimal attention to context, audience</a:t>
                      </a:r>
                      <a:r>
                        <a:rPr lang="en-US" sz="1000" baseline="0" dirty="0">
                          <a:effectLst/>
                          <a:latin typeface="Calibri Light" panose="020F0302020204030204" pitchFamily="34" charset="0"/>
                          <a:ea typeface="Calibri" panose="020F0502020204030204" pitchFamily="34" charset="0"/>
                        </a:rPr>
                        <a:t> knowledge of the topic</a:t>
                      </a:r>
                      <a:r>
                        <a:rPr lang="en-US" sz="1000" dirty="0">
                          <a:effectLst/>
                          <a:latin typeface="Calibri Light" panose="020F0302020204030204" pitchFamily="34" charset="0"/>
                          <a:ea typeface="Calibri" panose="020F0502020204030204" pitchFamily="34" charset="0"/>
                        </a:rPr>
                        <a:t>, purpose to the assigned task(s),</a:t>
                      </a:r>
                      <a:r>
                        <a:rPr lang="en-US" sz="1000" baseline="0" dirty="0">
                          <a:effectLst/>
                          <a:latin typeface="Calibri Light" panose="020F0302020204030204" pitchFamily="34" charset="0"/>
                          <a:ea typeface="Calibri" panose="020F0502020204030204" pitchFamily="34" charset="0"/>
                        </a:rPr>
                        <a:t> and adherence to discipline or task conventions.</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Demonstrates awareness of context, audience</a:t>
                      </a:r>
                      <a:r>
                        <a:rPr lang="en-US" sz="1000" baseline="0" dirty="0">
                          <a:effectLst/>
                          <a:latin typeface="Calibri Light" panose="020F0302020204030204" pitchFamily="34" charset="0"/>
                          <a:ea typeface="Calibri" panose="020F0502020204030204" pitchFamily="34" charset="0"/>
                        </a:rPr>
                        <a:t> </a:t>
                      </a:r>
                      <a:r>
                        <a:rPr lang="en-US" sz="1000" dirty="0">
                          <a:effectLst/>
                          <a:latin typeface="Calibri Light" panose="020F0302020204030204" pitchFamily="34" charset="0"/>
                          <a:ea typeface="Calibri" panose="020F0502020204030204" pitchFamily="34" charset="0"/>
                        </a:rPr>
                        <a:t>knowledge</a:t>
                      </a:r>
                      <a:r>
                        <a:rPr lang="en-US" sz="1000" baseline="0" dirty="0">
                          <a:effectLst/>
                          <a:latin typeface="Calibri Light" panose="020F0302020204030204" pitchFamily="34" charset="0"/>
                          <a:ea typeface="Calibri" panose="020F0502020204030204" pitchFamily="34" charset="0"/>
                        </a:rPr>
                        <a:t> about</a:t>
                      </a:r>
                      <a:r>
                        <a:rPr lang="en-US" sz="1000" dirty="0">
                          <a:effectLst/>
                          <a:latin typeface="Calibri Light" panose="020F0302020204030204" pitchFamily="34" charset="0"/>
                          <a:ea typeface="Calibri" panose="020F0502020204030204" pitchFamily="34" charset="0"/>
                        </a:rPr>
                        <a:t> the topic, and purpose to the assigned tasks(s),</a:t>
                      </a:r>
                      <a:r>
                        <a:rPr lang="en-US" sz="1000" baseline="0" dirty="0">
                          <a:effectLst/>
                          <a:latin typeface="Calibri Light" panose="020F0302020204030204" pitchFamily="34" charset="0"/>
                          <a:ea typeface="Calibri" panose="020F0502020204030204" pitchFamily="34" charset="0"/>
                        </a:rPr>
                        <a:t> and adherence to discipline or task conventions.</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Demonstrates adequate consideration of context, </a:t>
                      </a:r>
                      <a:r>
                        <a:rPr lang="en-US" sz="1000" baseline="0" dirty="0">
                          <a:effectLst/>
                          <a:latin typeface="Calibri Light" panose="020F0302020204030204" pitchFamily="34" charset="0"/>
                          <a:ea typeface="Calibri" panose="020F0502020204030204" pitchFamily="34" charset="0"/>
                        </a:rPr>
                        <a:t>audience knowledge of the topic</a:t>
                      </a:r>
                      <a:r>
                        <a:rPr lang="en-US" sz="1000" dirty="0">
                          <a:effectLst/>
                          <a:latin typeface="Calibri Light" panose="020F0302020204030204" pitchFamily="34" charset="0"/>
                          <a:ea typeface="Calibri" panose="020F0502020204030204" pitchFamily="34" charset="0"/>
                        </a:rPr>
                        <a:t>, purpose and a clear focus on the assigned task(s),</a:t>
                      </a:r>
                      <a:r>
                        <a:rPr lang="en-US" sz="1000" baseline="0" dirty="0">
                          <a:effectLst/>
                          <a:latin typeface="Calibri Light" panose="020F0302020204030204" pitchFamily="34" charset="0"/>
                          <a:ea typeface="Calibri" panose="020F0502020204030204" pitchFamily="34" charset="0"/>
                        </a:rPr>
                        <a:t> and adherence to discipline or task conventions.</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Demonstrates a thorough understanding of context, audience knowledge of the topic, and purpose that is responsive to the assigned task(s) and focuses all elements of the work,</a:t>
                      </a:r>
                      <a:r>
                        <a:rPr lang="en-US" sz="1000" baseline="0" dirty="0">
                          <a:effectLst/>
                          <a:latin typeface="Calibri Light" panose="020F0302020204030204" pitchFamily="34" charset="0"/>
                          <a:ea typeface="Calibri" panose="020F0502020204030204" pitchFamily="34" charset="0"/>
                        </a:rPr>
                        <a:t> as well as adherence to discipline or task conventions.</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684597"/>
                  </a:ext>
                </a:extLst>
              </a:tr>
              <a:tr h="599532">
                <a:tc>
                  <a:txBody>
                    <a:bodyPr/>
                    <a:lstStyle/>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Organizational Pattern</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i="1" dirty="0">
                          <a:effectLst/>
                          <a:latin typeface="Calibri Light" panose="020F0302020204030204" pitchFamily="34" charset="0"/>
                          <a:ea typeface="Calibri" panose="020F0502020204030204" pitchFamily="34" charset="0"/>
                        </a:rPr>
                        <a:t>(introduction, 2-3</a:t>
                      </a:r>
                      <a:r>
                        <a:rPr lang="en-US" sz="1000" i="1" baseline="0" dirty="0">
                          <a:effectLst/>
                          <a:latin typeface="Calibri Light" panose="020F0302020204030204" pitchFamily="34" charset="0"/>
                          <a:ea typeface="Calibri" panose="020F0502020204030204" pitchFamily="34" charset="0"/>
                        </a:rPr>
                        <a:t> main points, sequencing, transitions</a:t>
                      </a:r>
                      <a:r>
                        <a:rPr lang="en-US" sz="1000" i="1" dirty="0">
                          <a:effectLst/>
                          <a:latin typeface="Calibri Light" panose="020F0302020204030204" pitchFamily="34" charset="0"/>
                          <a:ea typeface="Calibri" panose="020F0502020204030204" pitchFamily="34" charset="0"/>
                        </a:rPr>
                        <a:t> conclusion)</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Organizational pattern is not observable in the communication.</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Organizational pattern is intermittently observable within the communication.</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Organizational pattern is clearly and consistently observable within the communication.</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Demonstrates detailed attention and successful execution of organizational pattern and makes the content of the communication cohesive.</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272699"/>
                  </a:ext>
                </a:extLst>
              </a:tr>
              <a:tr h="599532">
                <a:tc>
                  <a:txBody>
                    <a:bodyPr/>
                    <a:lstStyle/>
                    <a:p>
                      <a:pPr marL="0" marR="0">
                        <a:spcBef>
                          <a:spcPts val="0"/>
                        </a:spcBef>
                        <a:spcAft>
                          <a:spcPts val="0"/>
                        </a:spcAft>
                      </a:pPr>
                      <a:r>
                        <a:rPr lang="en-US" sz="1000" b="1">
                          <a:effectLst/>
                          <a:latin typeface="Calibri Light" panose="020F0302020204030204" pitchFamily="34" charset="0"/>
                          <a:ea typeface="Calibri" panose="020F0502020204030204" pitchFamily="34" charset="0"/>
                        </a:rPr>
                        <a:t>Content Development</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Uses appropriate and relevant content to develop simple ideas in some parts of the work.</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Uses appropriate and relevant content to develop and explore ideas through most of the work.</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Uses appropriate, relevant, and compelling content to explore ideas within the context of the discipline and shape the whole work.</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Uses appropriate, relevant, and compelling content to illustrate mastery of the subject, conveying the writer’s understanding shaping the whole work.</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310690"/>
                  </a:ext>
                </a:extLst>
              </a:tr>
              <a:tr h="794887">
                <a:tc>
                  <a:txBody>
                    <a:bodyPr/>
                    <a:lstStyle/>
                    <a:p>
                      <a:pPr marL="0" marR="0">
                        <a:spcBef>
                          <a:spcPts val="0"/>
                        </a:spcBef>
                        <a:spcAft>
                          <a:spcPts val="0"/>
                        </a:spcAft>
                      </a:pPr>
                      <a:r>
                        <a:rPr lang="en-US" sz="1000" b="1">
                          <a:effectLst/>
                          <a:latin typeface="Calibri Light" panose="020F0302020204030204" pitchFamily="34" charset="0"/>
                          <a:ea typeface="Calibri" panose="020F0502020204030204" pitchFamily="34" charset="0"/>
                        </a:rPr>
                        <a:t>Language</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Language choices are unclear and minimally support the</a:t>
                      </a:r>
                      <a:r>
                        <a:rPr lang="en-US" sz="1000" dirty="0">
                          <a:solidFill>
                            <a:srgbClr val="1F497D"/>
                          </a:solidFill>
                          <a:effectLst/>
                          <a:latin typeface="Calibri Light" panose="020F0302020204030204" pitchFamily="34" charset="0"/>
                          <a:ea typeface="Calibri" panose="020F0502020204030204" pitchFamily="34" charset="0"/>
                        </a:rPr>
                        <a:t> </a:t>
                      </a:r>
                      <a:r>
                        <a:rPr lang="en-US" sz="1000" dirty="0">
                          <a:effectLst/>
                          <a:latin typeface="Calibri Light" panose="020F0302020204030204" pitchFamily="34" charset="0"/>
                          <a:ea typeface="Calibri" panose="020F0502020204030204" pitchFamily="34" charset="0"/>
                        </a:rPr>
                        <a:t>effectiveness of the communication. Language in communication is not appropriate to audience.</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Language choices are mundane and commonplace and partially support the effectiveness of the communication. Language in communication is appropriate to audience.</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Language choices are thoughtful and generally support the effectiveness of the communication. Language in communication is appropriate to audience.</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Language choices are inclusive,</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memorable, and compelling, and enhance the effectiveness of the communication. Language in communication is appropriate to</a:t>
                      </a:r>
                      <a:r>
                        <a:rPr lang="en-US" sz="1000" dirty="0">
                          <a:solidFill>
                            <a:srgbClr val="1F497D"/>
                          </a:solidFill>
                          <a:effectLst/>
                          <a:latin typeface="Calibri Light" panose="020F0302020204030204" pitchFamily="34" charset="0"/>
                          <a:ea typeface="Calibri" panose="020F0502020204030204" pitchFamily="34" charset="0"/>
                        </a:rPr>
                        <a:t> </a:t>
                      </a:r>
                      <a:r>
                        <a:rPr lang="en-US" sz="1000" dirty="0">
                          <a:effectLst/>
                          <a:latin typeface="Calibri Light" panose="020F0302020204030204" pitchFamily="34" charset="0"/>
                          <a:ea typeface="Calibri" panose="020F0502020204030204" pitchFamily="34" charset="0"/>
                        </a:rPr>
                        <a:t>audience.</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479720"/>
                  </a:ext>
                </a:extLst>
              </a:tr>
              <a:tr h="1069522">
                <a:tc>
                  <a:txBody>
                    <a:bodyPr/>
                    <a:lstStyle/>
                    <a:p>
                      <a:pPr marL="0" marR="0">
                        <a:spcBef>
                          <a:spcPts val="0"/>
                        </a:spcBef>
                        <a:spcAft>
                          <a:spcPts val="0"/>
                        </a:spcAft>
                      </a:pPr>
                      <a:r>
                        <a:rPr lang="en-US" sz="1000" b="1">
                          <a:effectLst/>
                          <a:latin typeface="Calibri Light" panose="020F0302020204030204" pitchFamily="34" charset="0"/>
                          <a:ea typeface="Calibri" panose="020F0502020204030204" pitchFamily="34" charset="0"/>
                        </a:rPr>
                        <a:t>Supporting Material</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i="1">
                          <a:effectLst/>
                          <a:latin typeface="Calibri Light" panose="020F0302020204030204" pitchFamily="34" charset="0"/>
                          <a:ea typeface="Calibri" panose="020F0502020204030204" pitchFamily="34" charset="0"/>
                        </a:rPr>
                        <a:t>(explanations, examples, illustrations, statistics, analogies, quotations from credible sources)</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Lacks credible and relevant sources, insufficient supporting materials make reference to information or analysis that minimally supports the communication or establishes the communicator’s credibility/ authority on the topic.</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Demonstrates an attempt to use credible and relevant sources, supporting materials make appropriate reference to information or analysis that partially supports the communication or establishes the communicator’s credibility/ authority on the topic.</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Uses some use credible and relevant sources, supporting materials make appropriate reference to information or analysis that generally supports the communication or establishes the communicator’s credibility/authority on the topic.</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Uses credible and relevant resources, a variety of types of supporting materials make appropriate</a:t>
                      </a:r>
                      <a:r>
                        <a:rPr lang="en-US" sz="1000" dirty="0">
                          <a:solidFill>
                            <a:srgbClr val="1F497D"/>
                          </a:solidFill>
                          <a:effectLst/>
                          <a:latin typeface="Calibri Light" panose="020F0302020204030204" pitchFamily="34" charset="0"/>
                          <a:ea typeface="Calibri" panose="020F0502020204030204" pitchFamily="34" charset="0"/>
                        </a:rPr>
                        <a:t> </a:t>
                      </a:r>
                      <a:r>
                        <a:rPr lang="en-US" sz="1000" dirty="0">
                          <a:effectLst/>
                          <a:latin typeface="Calibri Light" panose="020F0302020204030204" pitchFamily="34" charset="0"/>
                          <a:ea typeface="Calibri" panose="020F0502020204030204" pitchFamily="34" charset="0"/>
                        </a:rPr>
                        <a:t>reference to information or analysis that significantly supports the communication or establishes the communicator’s credibility/ authority on the topic.</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515737"/>
                  </a:ext>
                </a:extLst>
              </a:tr>
              <a:tr h="599532">
                <a:tc>
                  <a:txBody>
                    <a:bodyPr/>
                    <a:lstStyle/>
                    <a:p>
                      <a:pPr marL="0" marR="0">
                        <a:spcBef>
                          <a:spcPts val="0"/>
                        </a:spcBef>
                        <a:spcAft>
                          <a:spcPts val="0"/>
                        </a:spcAft>
                      </a:pPr>
                      <a:r>
                        <a:rPr lang="en-US" sz="1000" b="1">
                          <a:effectLst/>
                          <a:latin typeface="Calibri Light" panose="020F0302020204030204" pitchFamily="34" charset="0"/>
                          <a:ea typeface="Calibri" panose="020F0502020204030204" pitchFamily="34" charset="0"/>
                        </a:rPr>
                        <a:t>Delivery</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i="1">
                          <a:effectLst/>
                          <a:latin typeface="Calibri Light" panose="020F0302020204030204" pitchFamily="34" charset="0"/>
                          <a:ea typeface="Calibri" panose="020F0502020204030204" pitchFamily="34" charset="0"/>
                        </a:rPr>
                        <a:t>(posture, gesture, eye contact, and vocal expressiveness)</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Delivery techniques detract from the understandability of the communication, and communicator appears uncomfortable.</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Light" panose="020F0302020204030204" pitchFamily="34" charset="0"/>
                          <a:ea typeface="Calibri" panose="020F0502020204030204" pitchFamily="34" charset="0"/>
                        </a:rPr>
                        <a:t>Delivery techniques make the communication understandable, and communicator appears tentative.</a:t>
                      </a:r>
                      <a:endParaRPr lang="en-US" sz="1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Delivery techniques make the communication interesting, and communicator appears comfortable.</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Delivery techniques make the communication compelling, and communicator appears polished and confident.</a:t>
                      </a:r>
                      <a:endParaRPr lang="en-US" sz="10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730984"/>
                  </a:ext>
                </a:extLst>
              </a:tr>
              <a:tr h="153062">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Bloom’s Taxonomy Levels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Remember &amp; Understand</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gridSpan="2">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Apply &amp; Analyze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hMerge="1">
                  <a:txBody>
                    <a:bodyPr/>
                    <a:lstStyle/>
                    <a:p>
                      <a:endParaRPr lang="en-US"/>
                    </a:p>
                  </a:txBody>
                  <a:tcPr/>
                </a:tc>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Evaluate &amp; Create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1004850082"/>
                  </a:ext>
                </a:extLst>
              </a:tr>
            </a:tbl>
          </a:graphicData>
        </a:graphic>
      </p:graphicFrame>
      <p:pic>
        <p:nvPicPr>
          <p:cNvPr id="5"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2086" y="93409"/>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6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170" y="186881"/>
            <a:ext cx="11524036" cy="800219"/>
          </a:xfrm>
          <a:prstGeom prst="rect">
            <a:avLst/>
          </a:prstGeom>
          <a:noFill/>
        </p:spPr>
        <p:txBody>
          <a:bodyPr wrap="square" rtlCol="0">
            <a:spAutoFit/>
          </a:bodyPr>
          <a:lstStyle/>
          <a:p>
            <a:r>
              <a:rPr lang="en-US" sz="3200" b="1" dirty="0">
                <a:solidFill>
                  <a:srgbClr val="4D3069"/>
                </a:solidFill>
              </a:rPr>
              <a:t>Critical Thinking Rubric</a:t>
            </a:r>
          </a:p>
          <a:p>
            <a:r>
              <a:rPr lang="en-US" sz="1400" dirty="0">
                <a:latin typeface="+mj-lt"/>
              </a:rPr>
              <a:t>A habit of mind characterized by the comprehensive exploration of issues, ideas, artifacts, and events before accepting or formulating an opinion or conclusion.</a:t>
            </a:r>
            <a:endParaRPr lang="en-US" sz="3200" b="1" dirty="0">
              <a:solidFill>
                <a:srgbClr val="4D3069"/>
              </a:solidFill>
              <a:latin typeface="+mj-lt"/>
            </a:endParaRPr>
          </a:p>
        </p:txBody>
      </p:sp>
      <p:sp>
        <p:nvSpPr>
          <p:cNvPr id="2" name="TextBox 1"/>
          <p:cNvSpPr txBox="1"/>
          <p:nvPr/>
        </p:nvSpPr>
        <p:spPr>
          <a:xfrm>
            <a:off x="356726" y="6453750"/>
            <a:ext cx="11471480" cy="261610"/>
          </a:xfrm>
          <a:prstGeom prst="rect">
            <a:avLst/>
          </a:prstGeom>
          <a:noFill/>
        </p:spPr>
        <p:txBody>
          <a:bodyPr wrap="square" rtlCol="0">
            <a:spAutoFit/>
          </a:bodyPr>
          <a:lstStyle/>
          <a:p>
            <a:r>
              <a:rPr lang="en-US" sz="1100" dirty="0">
                <a:latin typeface="+mj-lt"/>
              </a:rPr>
              <a:t>Adopted with permission from </a:t>
            </a:r>
            <a:r>
              <a:rPr lang="en-US" sz="1100" i="1" dirty="0">
                <a:latin typeface="+mj-lt"/>
              </a:rPr>
              <a:t>"</a:t>
            </a:r>
            <a:r>
              <a:rPr lang="en-US" sz="1100" i="1" u="sng" dirty="0">
                <a:latin typeface="+mj-lt"/>
                <a:hlinkClick r:id="rId3"/>
              </a:rPr>
              <a:t>VALUE: Valid Assessment of Learning in Undergraduate Education</a:t>
            </a:r>
            <a:r>
              <a:rPr lang="en-US" sz="1100" i="1" dirty="0">
                <a:latin typeface="+mj-lt"/>
              </a:rPr>
              <a:t>." </a:t>
            </a:r>
            <a:r>
              <a:rPr lang="en-US" sz="1100" dirty="0">
                <a:latin typeface="+mj-lt"/>
              </a:rPr>
              <a:t> Copyright 2018 by the Association of American Colleges and Universities.</a:t>
            </a:r>
          </a:p>
        </p:txBody>
      </p:sp>
      <p:graphicFrame>
        <p:nvGraphicFramePr>
          <p:cNvPr id="9" name="Table 8">
            <a:extLst>
              <a:ext uri="{FF2B5EF4-FFF2-40B4-BE49-F238E27FC236}">
                <a16:creationId xmlns:a16="http://schemas.microsoft.com/office/drawing/2014/main" id="{5D585EFC-D2C8-4C26-856F-85F71EAB71EF}"/>
              </a:ext>
            </a:extLst>
          </p:cNvPr>
          <p:cNvGraphicFramePr>
            <a:graphicFrameLocks noGrp="1"/>
          </p:cNvGraphicFramePr>
          <p:nvPr>
            <p:extLst>
              <p:ext uri="{D42A27DB-BD31-4B8C-83A1-F6EECF244321}">
                <p14:modId xmlns:p14="http://schemas.microsoft.com/office/powerpoint/2010/main" val="78250631"/>
              </p:ext>
            </p:extLst>
          </p:nvPr>
        </p:nvGraphicFramePr>
        <p:xfrm>
          <a:off x="356725" y="1248710"/>
          <a:ext cx="11471481" cy="5205040"/>
        </p:xfrm>
        <a:graphic>
          <a:graphicData uri="http://schemas.openxmlformats.org/drawingml/2006/table">
            <a:tbl>
              <a:tblPr firstRow="1" firstCol="1" bandRow="1"/>
              <a:tblGrid>
                <a:gridCol w="1777502">
                  <a:extLst>
                    <a:ext uri="{9D8B030D-6E8A-4147-A177-3AD203B41FA5}">
                      <a16:colId xmlns:a16="http://schemas.microsoft.com/office/drawing/2014/main" val="4172791916"/>
                    </a:ext>
                  </a:extLst>
                </a:gridCol>
                <a:gridCol w="1921099">
                  <a:extLst>
                    <a:ext uri="{9D8B030D-6E8A-4147-A177-3AD203B41FA5}">
                      <a16:colId xmlns:a16="http://schemas.microsoft.com/office/drawing/2014/main" val="1077597"/>
                    </a:ext>
                  </a:extLst>
                </a:gridCol>
                <a:gridCol w="2316961">
                  <a:extLst>
                    <a:ext uri="{9D8B030D-6E8A-4147-A177-3AD203B41FA5}">
                      <a16:colId xmlns:a16="http://schemas.microsoft.com/office/drawing/2014/main" val="511777155"/>
                    </a:ext>
                  </a:extLst>
                </a:gridCol>
                <a:gridCol w="2552150">
                  <a:extLst>
                    <a:ext uri="{9D8B030D-6E8A-4147-A177-3AD203B41FA5}">
                      <a16:colId xmlns:a16="http://schemas.microsoft.com/office/drawing/2014/main" val="195756607"/>
                    </a:ext>
                  </a:extLst>
                </a:gridCol>
                <a:gridCol w="2903769">
                  <a:extLst>
                    <a:ext uri="{9D8B030D-6E8A-4147-A177-3AD203B41FA5}">
                      <a16:colId xmlns:a16="http://schemas.microsoft.com/office/drawing/2014/main" val="3261323588"/>
                    </a:ext>
                  </a:extLst>
                </a:gridCol>
              </a:tblGrid>
              <a:tr h="223010">
                <a:tc>
                  <a:txBody>
                    <a:bodyPr/>
                    <a:lstStyle/>
                    <a:p>
                      <a:pPr marL="0" marR="0">
                        <a:lnSpc>
                          <a:spcPct val="107000"/>
                        </a:lnSpc>
                        <a:spcBef>
                          <a:spcPts val="0"/>
                        </a:spcBef>
                        <a:spcAft>
                          <a:spcPts val="0"/>
                        </a:spcAft>
                      </a:pPr>
                      <a:r>
                        <a:rPr lang="en-US" sz="1400" b="1">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Critical Thinking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836495415"/>
                  </a:ext>
                </a:extLst>
              </a:tr>
              <a:tr h="867119">
                <a:tc>
                  <a:txBody>
                    <a:bodyPr/>
                    <a:lstStyle/>
                    <a:p>
                      <a:pPr marL="0" marR="0">
                        <a:lnSpc>
                          <a:spcPct val="107000"/>
                        </a:lnSpc>
                        <a:spcBef>
                          <a:spcPts val="0"/>
                        </a:spcBef>
                        <a:spcAft>
                          <a:spcPts val="0"/>
                        </a:spcAft>
                      </a:pPr>
                      <a:r>
                        <a:rPr lang="en-US" sz="1050" b="1"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Explanation of Issues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Issue/problem to be considered critically is stated without clarification or description.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Issue/problem to be considered critically is stated but description leaves some terms undefined, ambiguities unexplored, boundaries undetermined, and/or backgrounds unknown.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Issue/problem to be considered critically is stated, described, and clarified so that understanding ins not seriously impeded by omissions.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Issues/problem to be considered critically is stated clearly and described comprehensively, delivering all relevant information necessary for full understanding.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589190"/>
                  </a:ext>
                </a:extLst>
              </a:tr>
              <a:tr h="1082653">
                <a:tc>
                  <a:txBody>
                    <a:bodyPr/>
                    <a:lstStyle/>
                    <a:p>
                      <a:pPr marL="0" marR="0">
                        <a:lnSpc>
                          <a:spcPct val="107000"/>
                        </a:lnSpc>
                        <a:spcBef>
                          <a:spcPts val="0"/>
                        </a:spcBef>
                        <a:spcAft>
                          <a:spcPts val="0"/>
                        </a:spcAft>
                      </a:pPr>
                      <a:r>
                        <a:rPr lang="en-US" sz="1050" b="1">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Evidence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Selecting and using information to investigate a point of view or conclusion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Information is taken from source(s) without any interpretation/evaluation. Viewpoints of experts are taken as fact, without question.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Information is taken from source(s) with or some interpretation/evaluation, but not enough to develop a coherent analysis or synthesis.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Viewpoints of experts are taken as mostly fact, with little questioning.</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Information is taken from source(s) with enough interpretation/evaluation to develop a coherent analysis or synthesis.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Viewpoints of experts are subject to questioning.</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Information is taken from source(s) with enough interpretation/evaluation to develop a comprehensive analysis or synthesis.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Viewpoints of experts are questioned thoroughly.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000460"/>
                  </a:ext>
                </a:extLst>
              </a:tr>
              <a:tr h="867119">
                <a:tc>
                  <a:txBody>
                    <a:bodyPr/>
                    <a:lstStyle/>
                    <a:p>
                      <a:pPr marL="0" marR="0">
                        <a:lnSpc>
                          <a:spcPct val="107000"/>
                        </a:lnSpc>
                        <a:spcBef>
                          <a:spcPts val="0"/>
                        </a:spcBef>
                        <a:spcAft>
                          <a:spcPts val="0"/>
                        </a:spcAft>
                      </a:pPr>
                      <a:r>
                        <a:rPr lang="en-US" sz="1050" b="1">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Influence of context and assumptions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Shows an emerging awareness of present assumptions.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Begins to identify some contexts when presenting a position.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Questions some assumptions. Identifies several relevant contexts when presenting a position. May be more aware of others’ assumptions than one’s own (or vice versa).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Identifies own and others’ assumptions and several relevant contexts when presenting a position.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Thoroughly (systematically and methodically) analyzes own and others’ assumptions and carefully evaluates the relevance of contexts when presenting a position.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959041"/>
                  </a:ext>
                </a:extLst>
              </a:tr>
              <a:tr h="1042101">
                <a:tc>
                  <a:txBody>
                    <a:bodyPr/>
                    <a:lstStyle/>
                    <a:p>
                      <a:pPr marL="0" marR="0">
                        <a:lnSpc>
                          <a:spcPct val="107000"/>
                        </a:lnSpc>
                        <a:spcBef>
                          <a:spcPts val="0"/>
                        </a:spcBef>
                        <a:spcAft>
                          <a:spcPts val="0"/>
                        </a:spcAft>
                      </a:pPr>
                      <a:r>
                        <a:rPr lang="en-US" sz="1050" b="1">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Student’s position (perspective, thesis/hypothesis)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Specific position (perspective, thesis/hypothesis) is stated, but is simplistic and obvious.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Specific position (perspective, thesis/hypothesis) acknowledges different sides of an issue.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Specific position (perspective, thesis/hypothesis) takes into account the complexities of an issue. Others’ points of view are acknowledged within position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(perspective, thesis/hypothesis).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Specific position (perspective, thesis/hypothesis) is innovative, taking into account the complexities of an issue. Limits of position (perspective, thesis/hypothesis) are acknowledged. Others’ points of view are synthesized within position(perspective, thesis/hypothesis).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47906"/>
                  </a:ext>
                </a:extLst>
              </a:tr>
              <a:tr h="946569">
                <a:tc>
                  <a:txBody>
                    <a:bodyPr/>
                    <a:lstStyle/>
                    <a:p>
                      <a:pPr marL="0" marR="0">
                        <a:lnSpc>
                          <a:spcPct val="107000"/>
                        </a:lnSpc>
                        <a:spcBef>
                          <a:spcPts val="0"/>
                        </a:spcBef>
                        <a:spcAft>
                          <a:spcPts val="0"/>
                        </a:spcAft>
                        <a:tabLst>
                          <a:tab pos="1318260" algn="l"/>
                        </a:tabLst>
                      </a:pPr>
                      <a:r>
                        <a:rPr lang="en-US" sz="1050" b="1">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Conclusions and related outcomes (implications and consequences)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Conclusion is inconsistently tied to some of the information discussed; related outcomes (consequences and implications) are oversimplified.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Conclusion is logically tied to information (because information is chosen to fit the desired conclusion); some related outcomes (consequences and implications) are identified clearly.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Conclusion is logically tied to a range of information, including opposing viewpoints; related outcomes (consequences and implications) are identified clearly.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Conclusions and related outcomes (implications and consequences) are logical and reflect student’s informed evaluation and ability to place evidence and perspectives discussed in priority order.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76677"/>
                  </a:ext>
                </a:extLst>
              </a:tr>
              <a:tr h="167193">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Bloom’s Taxonomy Levels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ctr">
                        <a:lnSpc>
                          <a:spcPct val="107000"/>
                        </a:lnSpc>
                        <a:spcBef>
                          <a:spcPts val="0"/>
                        </a:spcBef>
                        <a:spcAft>
                          <a:spcPts val="0"/>
                        </a:spcAft>
                      </a:pPr>
                      <a:r>
                        <a:rPr lang="en-US" sz="105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Remember &amp; Understand</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gridSpan="2">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Apply &amp; Analyze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hMerge="1">
                  <a:txBody>
                    <a:bodyPr/>
                    <a:lstStyle/>
                    <a:p>
                      <a:endParaRPr lang="en-US"/>
                    </a:p>
                  </a:txBody>
                  <a:tcPr/>
                </a:tc>
                <a:tc>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Evaluate &amp; Create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743392254"/>
                  </a:ext>
                </a:extLst>
              </a:tr>
            </a:tbl>
          </a:graphicData>
        </a:graphic>
      </p:graphicFrame>
      <p:pic>
        <p:nvPicPr>
          <p:cNvPr id="5"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3345" y="117912"/>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3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8839" y="232619"/>
            <a:ext cx="11183626" cy="1092607"/>
          </a:xfrm>
          <a:prstGeom prst="rect">
            <a:avLst/>
          </a:prstGeom>
          <a:noFill/>
        </p:spPr>
        <p:txBody>
          <a:bodyPr wrap="square" rtlCol="0">
            <a:spAutoFit/>
          </a:bodyPr>
          <a:lstStyle/>
          <a:p>
            <a:r>
              <a:rPr lang="en-US" sz="3200" b="1" dirty="0">
                <a:solidFill>
                  <a:srgbClr val="4D3069"/>
                </a:solidFill>
              </a:rPr>
              <a:t>Integrative Learning</a:t>
            </a:r>
          </a:p>
          <a:p>
            <a:r>
              <a:rPr lang="en-US" sz="1100" dirty="0">
                <a:latin typeface="+mj-lt"/>
              </a:rPr>
              <a:t>An understanding and disposition that a student builds across their personal, curricular and co-curricular lives, from making simple connections among ideas and experiences to synthesizing and transferring learning to new and complex situations (Adapted with permission from </a:t>
            </a:r>
            <a:r>
              <a:rPr lang="en-US" sz="1100" i="1" u="sng" dirty="0">
                <a:latin typeface="+mj-lt"/>
                <a:hlinkClick r:id="rId3"/>
              </a:rPr>
              <a:t>"VALUE: Valid Assessment of Learning in Undergraduate Education</a:t>
            </a:r>
            <a:r>
              <a:rPr lang="en-US" sz="1100" i="1" dirty="0">
                <a:latin typeface="+mj-lt"/>
              </a:rPr>
              <a:t>." </a:t>
            </a:r>
            <a:r>
              <a:rPr lang="en-US" sz="1100" dirty="0">
                <a:latin typeface="+mj-lt"/>
              </a:rPr>
              <a:t> Copyright 2018 by the Association of American Colleges and Universities). </a:t>
            </a:r>
          </a:p>
        </p:txBody>
      </p:sp>
      <p:sp>
        <p:nvSpPr>
          <p:cNvPr id="2" name="TextBox 1"/>
          <p:cNvSpPr txBox="1"/>
          <p:nvPr/>
        </p:nvSpPr>
        <p:spPr>
          <a:xfrm>
            <a:off x="368839" y="6470036"/>
            <a:ext cx="11353629" cy="246221"/>
          </a:xfrm>
          <a:prstGeom prst="rect">
            <a:avLst/>
          </a:prstGeom>
          <a:noFill/>
        </p:spPr>
        <p:txBody>
          <a:bodyPr wrap="square" rtlCol="0">
            <a:spAutoFit/>
          </a:bodyPr>
          <a:lstStyle/>
          <a:p>
            <a:r>
              <a:rPr lang="en-US" sz="1000" dirty="0">
                <a:latin typeface="+mj-lt"/>
              </a:rPr>
              <a:t>Adopted with permission from </a:t>
            </a:r>
            <a:r>
              <a:rPr lang="en-US" sz="1000" i="1" dirty="0">
                <a:latin typeface="+mj-lt"/>
              </a:rPr>
              <a:t>"</a:t>
            </a:r>
            <a:r>
              <a:rPr lang="en-US" sz="1000" i="1" u="sng" dirty="0">
                <a:latin typeface="+mj-lt"/>
                <a:hlinkClick r:id="rId3"/>
              </a:rPr>
              <a:t>VALUE: Valid Assessment of Learning in Undergraduate Education</a:t>
            </a:r>
            <a:r>
              <a:rPr lang="en-US" sz="1000" i="1" dirty="0">
                <a:latin typeface="+mj-lt"/>
              </a:rPr>
              <a:t>." </a:t>
            </a:r>
            <a:r>
              <a:rPr lang="en-US" sz="1000" dirty="0">
                <a:latin typeface="+mj-lt"/>
              </a:rPr>
              <a:t> Copyright 2018 by the Association of American Colleges and Universities</a:t>
            </a:r>
            <a:r>
              <a:rPr lang="en-US" sz="1000" dirty="0"/>
              <a:t>.</a:t>
            </a:r>
          </a:p>
        </p:txBody>
      </p:sp>
      <p:graphicFrame>
        <p:nvGraphicFramePr>
          <p:cNvPr id="3" name="Table 2">
            <a:extLst>
              <a:ext uri="{FF2B5EF4-FFF2-40B4-BE49-F238E27FC236}">
                <a16:creationId xmlns:a16="http://schemas.microsoft.com/office/drawing/2014/main" id="{A3A1AE79-0E8F-4C5D-B5DB-37E8B468B767}"/>
              </a:ext>
            </a:extLst>
          </p:cNvPr>
          <p:cNvGraphicFramePr>
            <a:graphicFrameLocks noGrp="1"/>
          </p:cNvGraphicFramePr>
          <p:nvPr>
            <p:extLst>
              <p:ext uri="{D42A27DB-BD31-4B8C-83A1-F6EECF244321}">
                <p14:modId xmlns:p14="http://schemas.microsoft.com/office/powerpoint/2010/main" val="987264558"/>
              </p:ext>
            </p:extLst>
          </p:nvPr>
        </p:nvGraphicFramePr>
        <p:xfrm>
          <a:off x="368839" y="1575304"/>
          <a:ext cx="11353629" cy="4775828"/>
        </p:xfrm>
        <a:graphic>
          <a:graphicData uri="http://schemas.openxmlformats.org/drawingml/2006/table">
            <a:tbl>
              <a:tblPr firstRow="1" firstCol="1" bandRow="1"/>
              <a:tblGrid>
                <a:gridCol w="1558431">
                  <a:extLst>
                    <a:ext uri="{9D8B030D-6E8A-4147-A177-3AD203B41FA5}">
                      <a16:colId xmlns:a16="http://schemas.microsoft.com/office/drawing/2014/main" val="2758646639"/>
                    </a:ext>
                  </a:extLst>
                </a:gridCol>
                <a:gridCol w="2343355">
                  <a:extLst>
                    <a:ext uri="{9D8B030D-6E8A-4147-A177-3AD203B41FA5}">
                      <a16:colId xmlns:a16="http://schemas.microsoft.com/office/drawing/2014/main" val="428009332"/>
                    </a:ext>
                  </a:extLst>
                </a:gridCol>
                <a:gridCol w="2271791">
                  <a:extLst>
                    <a:ext uri="{9D8B030D-6E8A-4147-A177-3AD203B41FA5}">
                      <a16:colId xmlns:a16="http://schemas.microsoft.com/office/drawing/2014/main" val="2331663773"/>
                    </a:ext>
                  </a:extLst>
                </a:gridCol>
                <a:gridCol w="2698895">
                  <a:extLst>
                    <a:ext uri="{9D8B030D-6E8A-4147-A177-3AD203B41FA5}">
                      <a16:colId xmlns:a16="http://schemas.microsoft.com/office/drawing/2014/main" val="1766032092"/>
                    </a:ext>
                  </a:extLst>
                </a:gridCol>
                <a:gridCol w="2481157">
                  <a:extLst>
                    <a:ext uri="{9D8B030D-6E8A-4147-A177-3AD203B41FA5}">
                      <a16:colId xmlns:a16="http://schemas.microsoft.com/office/drawing/2014/main" val="2782137973"/>
                    </a:ext>
                  </a:extLst>
                </a:gridCol>
              </a:tblGrid>
              <a:tr h="292278">
                <a:tc>
                  <a:txBody>
                    <a:bodyPr/>
                    <a:lstStyle/>
                    <a:p>
                      <a:pPr marL="0" marR="0">
                        <a:lnSpc>
                          <a:spcPct val="107000"/>
                        </a:lnSpc>
                        <a:spcBef>
                          <a:spcPts val="0"/>
                        </a:spcBef>
                        <a:spcAft>
                          <a:spcPts val="0"/>
                        </a:spcAft>
                      </a:pPr>
                      <a:r>
                        <a:rPr lang="en-US" sz="1400" b="1">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Integrative Learning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4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4202263119"/>
                  </a:ext>
                </a:extLst>
              </a:tr>
              <a:tr h="933135">
                <a:tc>
                  <a:txBody>
                    <a:bodyPr/>
                    <a:lstStyle/>
                    <a:p>
                      <a:pPr marL="0" marR="0">
                        <a:lnSpc>
                          <a:spcPct val="107000"/>
                        </a:lnSpc>
                        <a:spcBef>
                          <a:spcPts val="0"/>
                        </a:spcBef>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Exploration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Discovers potential opportunities to expand knowledge, skills, and abilities.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Pursues opportunities of interest to expand knowledge, skills, and abilities.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Evaluates knowledge, skills, and abilities gained from opportunities.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Generates new opportunities to expand knowledge, skills, and abilities.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684597"/>
                  </a:ext>
                </a:extLst>
              </a:tr>
              <a:tr h="1043905">
                <a:tc>
                  <a:txBody>
                    <a:bodyPr/>
                    <a:lstStyle/>
                    <a:p>
                      <a:pPr marL="0" marR="0">
                        <a:lnSpc>
                          <a:spcPct val="107000"/>
                        </a:lnSpc>
                        <a:spcBef>
                          <a:spcPts val="0"/>
                        </a:spcBef>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Understand Connections Across Experiences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a:effectLst/>
                          <a:latin typeface="Calibri Light" panose="020F0302020204030204" pitchFamily="34" charset="0"/>
                          <a:ea typeface="Calibri" panose="020F0502020204030204" pitchFamily="34" charset="0"/>
                          <a:cs typeface="Times New Roman" panose="02020603050405020304" pitchFamily="18" charset="0"/>
                        </a:rPr>
                        <a:t>Connects curricular, co-curricular and life experiences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Recalls learning from past personal, curricular and co-curricular experiences.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Discovers new interests and create goals connected to prior learning from curricular, co-curricular and life experiences.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Examines alternative perspectives based on connections between personal, curricular and co-curricular learning experiences.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Synthesizes connections among personal, curricular and co-curricular experiences to deepen learning and broaden personal points of 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272699"/>
                  </a:ext>
                </a:extLst>
              </a:tr>
              <a:tr h="1461467">
                <a:tc>
                  <a:txBody>
                    <a:bodyPr/>
                    <a:lstStyle/>
                    <a:p>
                      <a:pPr marL="0" marR="0">
                        <a:lnSpc>
                          <a:spcPct val="107000"/>
                        </a:lnSpc>
                        <a:spcBef>
                          <a:spcPts val="0"/>
                        </a:spcBef>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Reflection and Self-Assessment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a:effectLst/>
                          <a:latin typeface="Calibri Light" panose="020F0302020204030204" pitchFamily="34" charset="0"/>
                          <a:ea typeface="Calibri" panose="020F0502020204030204" pitchFamily="34" charset="0"/>
                          <a:cs typeface="Times New Roman" panose="02020603050405020304" pitchFamily="18" charset="0"/>
                        </a:rPr>
                        <a:t>Evaluate prior learning across multiple and diverse contexts to expand knowledge, growth and maturity over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Describes prior learning based on reflection and self-assessment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Engages in reflection and self-assessment related to recent curricular, co-curricular and life experiences.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Seeks and analyzes feedback from others to gain insight regarding personal reflections and self-assessment.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Formulates future plans based on personal reflections, self-assessment and feedback from others.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310690"/>
                  </a:ext>
                </a:extLst>
              </a:tr>
              <a:tr h="825856">
                <a:tc>
                  <a:txBody>
                    <a:bodyPr/>
                    <a:lstStyle/>
                    <a:p>
                      <a:pPr marL="0" marR="0">
                        <a:lnSpc>
                          <a:spcPct val="107000"/>
                        </a:lnSpc>
                        <a:spcBef>
                          <a:spcPts val="0"/>
                        </a:spcBef>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Lifelong Learner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Defines lifelong learning and its 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Participates in introductory lifelong learning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Discovers specialized areas of interest related to lifelong learning.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Formulates a plan for engaging in learning long-term.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479720"/>
                  </a:ext>
                </a:extLst>
              </a:tr>
              <a:tr h="219187">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Bloom’s Taxonomy Levels</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nSpc>
                          <a:spcPct val="107000"/>
                        </a:lnSpc>
                        <a:spcBef>
                          <a:spcPts val="0"/>
                        </a:spcBef>
                        <a:spcAft>
                          <a:spcPts val="0"/>
                        </a:spcAft>
                      </a:pPr>
                      <a:r>
                        <a:rPr lang="en-US" sz="105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Remember &amp; Understand</a:t>
                      </a:r>
                      <a:endParaRPr lang="en-US" sz="10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gridSpan="2">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Apply &amp; Analyze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hMerge="1">
                  <a:txBody>
                    <a:bodyPr/>
                    <a:lstStyle/>
                    <a:p>
                      <a:endParaRPr lang="en-US"/>
                    </a:p>
                  </a:txBody>
                  <a:tcPr/>
                </a:tc>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Evaluate &amp; Create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74" marR="5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1004850082"/>
                  </a:ext>
                </a:extLst>
              </a:tr>
            </a:tbl>
          </a:graphicData>
        </a:graphic>
      </p:graphicFrame>
      <p:pic>
        <p:nvPicPr>
          <p:cNvPr id="5"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7607" y="144303"/>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8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6724" y="14968"/>
            <a:ext cx="11471481" cy="1231106"/>
          </a:xfrm>
          <a:prstGeom prst="rect">
            <a:avLst/>
          </a:prstGeom>
          <a:noFill/>
        </p:spPr>
        <p:txBody>
          <a:bodyPr wrap="square" rtlCol="0">
            <a:spAutoFit/>
          </a:bodyPr>
          <a:lstStyle/>
          <a:p>
            <a:r>
              <a:rPr lang="en-US" sz="3200" b="1" dirty="0">
                <a:solidFill>
                  <a:srgbClr val="4D3069"/>
                </a:solidFill>
              </a:rPr>
              <a:t>Intercultural Fluency</a:t>
            </a:r>
          </a:p>
          <a:p>
            <a:r>
              <a:rPr lang="en-US" sz="1400" dirty="0">
                <a:latin typeface="+mj-lt"/>
              </a:rPr>
              <a:t>Valuing, respecting, and learning from people with diverse backgrounds (e.g., ability, age, culture, economic status, education level, ethnicity, gender, nationality, race, religion, sexual orientation). The individual demonstrates, openness, inclusiveness, sensitivity, and the ability to interact respectfully with all people and understand individuals’ differences (Adopted with permission from the National Association of Colleges and Employers).</a:t>
            </a:r>
            <a:endParaRPr lang="en-US" sz="1400" b="1" dirty="0">
              <a:solidFill>
                <a:srgbClr val="4D3069"/>
              </a:solidFill>
              <a:latin typeface="+mj-lt"/>
            </a:endParaRPr>
          </a:p>
        </p:txBody>
      </p:sp>
      <p:sp>
        <p:nvSpPr>
          <p:cNvPr id="2" name="TextBox 1"/>
          <p:cNvSpPr txBox="1"/>
          <p:nvPr/>
        </p:nvSpPr>
        <p:spPr>
          <a:xfrm>
            <a:off x="356726" y="6453750"/>
            <a:ext cx="11471480" cy="261610"/>
          </a:xfrm>
          <a:prstGeom prst="rect">
            <a:avLst/>
          </a:prstGeom>
          <a:noFill/>
        </p:spPr>
        <p:txBody>
          <a:bodyPr wrap="square" rtlCol="0">
            <a:spAutoFit/>
          </a:bodyPr>
          <a:lstStyle/>
          <a:p>
            <a:r>
              <a:rPr lang="en-US" sz="1100" dirty="0">
                <a:latin typeface="+mj-lt"/>
              </a:rPr>
              <a:t>Adapted with permission from </a:t>
            </a:r>
            <a:r>
              <a:rPr lang="en-US" sz="1100" i="1" dirty="0">
                <a:latin typeface="+mj-lt"/>
              </a:rPr>
              <a:t>"</a:t>
            </a:r>
            <a:r>
              <a:rPr lang="en-US" sz="1100" i="1" u="sng" dirty="0">
                <a:latin typeface="+mj-lt"/>
                <a:hlinkClick r:id="rId3"/>
              </a:rPr>
              <a:t>VALUE: Valid Assessment of Learning in Undergraduate Education</a:t>
            </a:r>
            <a:r>
              <a:rPr lang="en-US" sz="1100" i="1" dirty="0">
                <a:latin typeface="+mj-lt"/>
              </a:rPr>
              <a:t>." </a:t>
            </a:r>
            <a:r>
              <a:rPr lang="en-US" sz="1100" dirty="0">
                <a:latin typeface="+mj-lt"/>
              </a:rPr>
              <a:t> Copyright 2018 by the Association of American Colleges and Universities.</a:t>
            </a:r>
          </a:p>
        </p:txBody>
      </p:sp>
      <p:graphicFrame>
        <p:nvGraphicFramePr>
          <p:cNvPr id="9" name="Table 8">
            <a:extLst>
              <a:ext uri="{FF2B5EF4-FFF2-40B4-BE49-F238E27FC236}">
                <a16:creationId xmlns:a16="http://schemas.microsoft.com/office/drawing/2014/main" id="{5D585EFC-D2C8-4C26-856F-85F71EAB71EF}"/>
              </a:ext>
            </a:extLst>
          </p:cNvPr>
          <p:cNvGraphicFramePr>
            <a:graphicFrameLocks noGrp="1"/>
          </p:cNvGraphicFramePr>
          <p:nvPr>
            <p:extLst>
              <p:ext uri="{D42A27DB-BD31-4B8C-83A1-F6EECF244321}">
                <p14:modId xmlns:p14="http://schemas.microsoft.com/office/powerpoint/2010/main" val="3921104369"/>
              </p:ext>
            </p:extLst>
          </p:nvPr>
        </p:nvGraphicFramePr>
        <p:xfrm>
          <a:off x="356724" y="1255013"/>
          <a:ext cx="11471481" cy="5208834"/>
        </p:xfrm>
        <a:graphic>
          <a:graphicData uri="http://schemas.openxmlformats.org/drawingml/2006/table">
            <a:tbl>
              <a:tblPr firstRow="1" firstCol="1" bandRow="1"/>
              <a:tblGrid>
                <a:gridCol w="1517232">
                  <a:extLst>
                    <a:ext uri="{9D8B030D-6E8A-4147-A177-3AD203B41FA5}">
                      <a16:colId xmlns:a16="http://schemas.microsoft.com/office/drawing/2014/main" val="4172791916"/>
                    </a:ext>
                  </a:extLst>
                </a:gridCol>
                <a:gridCol w="2144888">
                  <a:extLst>
                    <a:ext uri="{9D8B030D-6E8A-4147-A177-3AD203B41FA5}">
                      <a16:colId xmlns:a16="http://schemas.microsoft.com/office/drawing/2014/main" val="1077597"/>
                    </a:ext>
                  </a:extLst>
                </a:gridCol>
                <a:gridCol w="2427112">
                  <a:extLst>
                    <a:ext uri="{9D8B030D-6E8A-4147-A177-3AD203B41FA5}">
                      <a16:colId xmlns:a16="http://schemas.microsoft.com/office/drawing/2014/main" val="511777155"/>
                    </a:ext>
                  </a:extLst>
                </a:gridCol>
                <a:gridCol w="2246488">
                  <a:extLst>
                    <a:ext uri="{9D8B030D-6E8A-4147-A177-3AD203B41FA5}">
                      <a16:colId xmlns:a16="http://schemas.microsoft.com/office/drawing/2014/main" val="195756607"/>
                    </a:ext>
                  </a:extLst>
                </a:gridCol>
                <a:gridCol w="3135761">
                  <a:extLst>
                    <a:ext uri="{9D8B030D-6E8A-4147-A177-3AD203B41FA5}">
                      <a16:colId xmlns:a16="http://schemas.microsoft.com/office/drawing/2014/main" val="3261323588"/>
                    </a:ext>
                  </a:extLst>
                </a:gridCol>
              </a:tblGrid>
              <a:tr h="130848">
                <a:tc>
                  <a:txBody>
                    <a:bodyPr/>
                    <a:lstStyle/>
                    <a:p>
                      <a:pPr marL="0" marR="0">
                        <a:lnSpc>
                          <a:spcPct val="107000"/>
                        </a:lnSpc>
                        <a:spcBef>
                          <a:spcPts val="0"/>
                        </a:spcBef>
                        <a:spcAft>
                          <a:spcPts val="0"/>
                        </a:spcAft>
                      </a:pPr>
                      <a:r>
                        <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Intercultural Fluency</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defTabSz="914400" rtl="0" eaLnBrk="1" latinLnBrk="0" hangingPunct="1">
                        <a:lnSpc>
                          <a:spcPct val="107000"/>
                        </a:lnSpc>
                        <a:spcBef>
                          <a:spcPts val="0"/>
                        </a:spcBef>
                        <a:spcAft>
                          <a:spcPts val="0"/>
                        </a:spcAft>
                      </a:pPr>
                      <a:r>
                        <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kern="1200"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1</a:t>
                      </a:r>
                      <a:endPar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defTabSz="914400" rtl="0" eaLnBrk="1" latinLnBrk="0" hangingPunct="1">
                        <a:lnSpc>
                          <a:spcPct val="107000"/>
                        </a:lnSpc>
                        <a:spcBef>
                          <a:spcPts val="0"/>
                        </a:spcBef>
                        <a:spcAft>
                          <a:spcPts val="0"/>
                        </a:spcAft>
                      </a:pPr>
                      <a:r>
                        <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2</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defTabSz="914400" rtl="0" eaLnBrk="1" latinLnBrk="0" hangingPunct="1">
                        <a:lnSpc>
                          <a:spcPct val="107000"/>
                        </a:lnSpc>
                        <a:spcBef>
                          <a:spcPts val="0"/>
                        </a:spcBef>
                        <a:spcAft>
                          <a:spcPts val="0"/>
                        </a:spcAft>
                      </a:pPr>
                      <a:r>
                        <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3</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defTabSz="914400" rtl="0" eaLnBrk="1" latinLnBrk="0" hangingPunct="1">
                        <a:lnSpc>
                          <a:spcPct val="107000"/>
                        </a:lnSpc>
                        <a:spcBef>
                          <a:spcPts val="0"/>
                        </a:spcBef>
                        <a:spcAft>
                          <a:spcPts val="0"/>
                        </a:spcAft>
                      </a:pPr>
                      <a:r>
                        <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kern="1200"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4</a:t>
                      </a:r>
                      <a:endPar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836495415"/>
                  </a:ext>
                </a:extLst>
              </a:tr>
              <a:tr h="770163">
                <a:tc>
                  <a:txBody>
                    <a:bodyPr/>
                    <a:lstStyle/>
                    <a:p>
                      <a:r>
                        <a:rPr lang="en-US" sz="1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Knowledge</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Cultural self- awareness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Shows minimal awareness of own cultural rules and</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biases (even those shared with own cultural</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group(s)) (e.g. uncomfortable with identifying</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possible cultural differences with others.)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Identifies own cultural rules and biases (e.g. with a strong preference for those rules shared with own cultural group and seeks the same in others.)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Recognizes new perspectives about own cultural rules and biases (e.g. not looking for sameness; comfortable with the complexities that new perspectives offer.)</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Articulates insights into own cultural rules and biases (e.g. seeking complexity; aware of how own</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experiences have shaped these rules, and how to recognize and respond to cultural biases,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resulting in a shift in self-description.)</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589190"/>
                  </a:ext>
                </a:extLst>
              </a:tr>
              <a:tr h="903721">
                <a:tc>
                  <a:txBody>
                    <a:bodyPr/>
                    <a:lstStyle/>
                    <a:p>
                      <a:r>
                        <a:rPr lang="en-US" sz="1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Knowledge</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Knowledge of cultural worldview frameworks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surface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understanding of the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complexity of elements important to members of</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another culture in relation to its history, values,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politics, communication styles, economy, or beliefs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and practices.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partial understanding of the</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complexity of elements important to members of another culture in relation to its history, values, politics, communication styles, economy, or beliefs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and practices.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adequate understanding of the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complexity of elements important to members of</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another culture in relation to its history, values,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politics, communication styles, economy, or beliefs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and practices.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Demonstrates sophisticated understanding of the</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complexity of elements important to members of</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another culture in relation to its history, values,</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politics, communication styles, economy, or beliefs</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and practices.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000460"/>
                  </a:ext>
                </a:extLst>
              </a:tr>
              <a:tr h="575823">
                <a:tc>
                  <a:txBody>
                    <a:bodyPr/>
                    <a:lstStyle/>
                    <a:p>
                      <a:r>
                        <a:rPr lang="en-US" sz="1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Skills</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Empathy</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Views the experience of others but does so through</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own cultural worldview.</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Identifies components of other cultural</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perspectives but responds in all situations with own</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worldview.</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Recognizes intellectual and emotional dimensions of more than one worldview and sometimes uses more than one worldview in interactions.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Interprets intercultural experience from the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perspectives of own and more than one worldview</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and demonstrates ability to act in a supportive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manner that recognizes the feelings of another</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cultural group.</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959041"/>
                  </a:ext>
                </a:extLst>
              </a:tr>
              <a:tr h="1007690">
                <a:tc>
                  <a:txBody>
                    <a:bodyPr/>
                    <a:lstStyle/>
                    <a:p>
                      <a:r>
                        <a:rPr lang="en-US" sz="1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Skills</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Verbal and nonverbal communication</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Has a minimal level of understanding of cultural differences in verbal and nonverbal communication;</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is unable to negotiate a shared understanding.</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Identifies some cultural differences in verbal and</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nonverbal communication and is aware that</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misunderstandings can occur based on those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differences but is still unable to negotiate a shared</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understanding.</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Recognizes and participates in cultural differences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 verbal and nonverbal communication and begins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 negotiate a shared understanding based on those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differences.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Articulates a complex understanding of cultural</a:t>
                      </a:r>
                    </a:p>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differences in verbal and nonverbal communication</a:t>
                      </a:r>
                    </a:p>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(e.g., demonstrates understanding of the degree to</a:t>
                      </a:r>
                    </a:p>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which people use physical contact while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communicating in different cultures or use</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direct/ indirect and explicit/ implicit meanings) and</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is able to skillfully negotiate a shared understanding</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based on those differences.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47906"/>
                  </a:ext>
                </a:extLst>
              </a:tr>
              <a:tr h="431867">
                <a:tc>
                  <a:txBody>
                    <a:bodyPr/>
                    <a:lstStyle/>
                    <a:p>
                      <a:pPr marL="0" algn="l" defTabSz="914400" rtl="0" eaLnBrk="1" latinLnBrk="0" hangingPunct="1"/>
                      <a:r>
                        <a:rPr lang="en-US" sz="1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Attitudes</a:t>
                      </a:r>
                    </a:p>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Curiosity</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States minimal interest in learning more about other</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cultures.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Asks simple or surface questions about other</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cultures.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Asks deeper questions about other cultures and</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seeks out answers to these questions.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Asks complex questions about other cultures, seeks</a:t>
                      </a:r>
                    </a:p>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out and articulates answers to these questions that</a:t>
                      </a:r>
                    </a:p>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reflect multiple cultural perspectives.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76677"/>
                  </a:ext>
                </a:extLst>
              </a:tr>
              <a:tr h="863734">
                <a:tc>
                  <a:txBody>
                    <a:bodyPr/>
                    <a:lstStyle/>
                    <a:p>
                      <a:pPr marL="0" algn="l" defTabSz="914400" rtl="0" eaLnBrk="1" latinLnBrk="0" hangingPunct="1"/>
                      <a:r>
                        <a:rPr lang="en-US" sz="1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Attitudes</a:t>
                      </a:r>
                    </a:p>
                    <a:p>
                      <a:pPr marL="0" algn="l" defTabSz="914400" rtl="0" eaLnBrk="1" latinLnBrk="0" hangingPunct="1"/>
                      <a:r>
                        <a:rPr lang="en-US" sz="1000" b="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Openness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Receptive to interacting with culturally different</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others. Has difficulty</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suspending any judgment in</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interactions with culturally different others,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but is unaware of own judgment.</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Expresses openness to most, if not all, interactions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with culturally different others. Has difficulty</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suspending any judgment in interactions</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with culturally different others, and is aware of own</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judgment and expresses a willingness to change.</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Begins to initiate and develop</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interactions with</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culturally different others. Begins to suspend</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judgment in valuing interactions with</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culturally different others.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Initiates and develops interactions with culturally</a:t>
                      </a:r>
                    </a:p>
                    <a:p>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different others. Suspends judgment in valuing</a:t>
                      </a:r>
                      <a:r>
                        <a:rPr lang="en-US" sz="1000" kern="1200" baseline="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0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interactions with culturally different others.</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975397"/>
                  </a:ext>
                </a:extLst>
              </a:tr>
              <a:tr h="247988">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Bloom’s Taxonomy Levels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ctr">
                        <a:lnSpc>
                          <a:spcPct val="107000"/>
                        </a:lnSpc>
                        <a:spcBef>
                          <a:spcPts val="0"/>
                        </a:spcBef>
                        <a:spcAft>
                          <a:spcPts val="0"/>
                        </a:spcAft>
                      </a:pPr>
                      <a:r>
                        <a:rPr lang="en-US" sz="105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Remember &amp; Understand</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gridSpan="2">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Apply &amp; Analyze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hMerge="1">
                  <a:txBody>
                    <a:bodyPr/>
                    <a:lstStyle/>
                    <a:p>
                      <a:endParaRPr lang="en-US"/>
                    </a:p>
                  </a:txBody>
                  <a:tcPr/>
                </a:tc>
                <a:tc>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Evaluate &amp; Create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743392254"/>
                  </a:ext>
                </a:extLst>
              </a:tr>
            </a:tbl>
          </a:graphicData>
        </a:graphic>
      </p:graphicFrame>
      <p:sp>
        <p:nvSpPr>
          <p:cNvPr id="3" name="Date Placeholder 2">
            <a:extLst>
              <a:ext uri="{FF2B5EF4-FFF2-40B4-BE49-F238E27FC236}">
                <a16:creationId xmlns:a16="http://schemas.microsoft.com/office/drawing/2014/main" id="{E41C3FC8-5FDA-4A56-ACFD-FB88ACAA1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1B47F3-D7BB-4C33-A977-7DFDD5473A5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10/7/2019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3344" y="14968"/>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4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6724" y="150434"/>
            <a:ext cx="11471481" cy="1261884"/>
          </a:xfrm>
          <a:prstGeom prst="rect">
            <a:avLst/>
          </a:prstGeom>
          <a:noFill/>
        </p:spPr>
        <p:txBody>
          <a:bodyPr wrap="square" rtlCol="0">
            <a:spAutoFit/>
          </a:bodyPr>
          <a:lstStyle/>
          <a:p>
            <a:r>
              <a:rPr lang="en-US" sz="3200" b="1" dirty="0">
                <a:solidFill>
                  <a:srgbClr val="4D3069"/>
                </a:solidFill>
              </a:rPr>
              <a:t>Personal Development</a:t>
            </a:r>
          </a:p>
          <a:p>
            <a:r>
              <a:rPr lang="en-US" sz="1100" dirty="0"/>
              <a:t>Personal development includes both intra- and inter-personal elements. Intrapersonal development refers to an individual’s self-understanding and the extent to which they engage in selecting and living by their personal values and beliefs. Interpersonal development refers to an individual’s ability to build and maintain meaningful and healthy relationships, work collaboratively, and lead others (Adapted with permission from the </a:t>
            </a:r>
            <a:r>
              <a:rPr lang="en-US" sz="1100" u="sng" dirty="0">
                <a:hlinkClick r:id="rId3"/>
              </a:rPr>
              <a:t>CAS Learning and Development Outcomes</a:t>
            </a:r>
            <a:r>
              <a:rPr lang="en-US" sz="1100" u="sng" dirty="0"/>
              <a:t>).</a:t>
            </a:r>
            <a:endParaRPr lang="en-US" sz="1100" dirty="0"/>
          </a:p>
          <a:p>
            <a:endParaRPr lang="en-US" sz="1100" b="1" dirty="0">
              <a:solidFill>
                <a:srgbClr val="4D3069"/>
              </a:solidFill>
            </a:endParaRPr>
          </a:p>
        </p:txBody>
      </p:sp>
      <p:sp>
        <p:nvSpPr>
          <p:cNvPr id="2" name="TextBox 1"/>
          <p:cNvSpPr txBox="1"/>
          <p:nvPr/>
        </p:nvSpPr>
        <p:spPr>
          <a:xfrm>
            <a:off x="356725" y="6341006"/>
            <a:ext cx="11157942" cy="261610"/>
          </a:xfrm>
          <a:prstGeom prst="rect">
            <a:avLst/>
          </a:prstGeom>
          <a:noFill/>
        </p:spPr>
        <p:txBody>
          <a:bodyPr wrap="square" rtlCol="0">
            <a:spAutoFit/>
          </a:bodyPr>
          <a:lstStyle/>
          <a:p>
            <a:r>
              <a:rPr lang="en-US" sz="1100" dirty="0">
                <a:latin typeface="+mj-lt"/>
              </a:rPr>
              <a:t>Adapted with permission from </a:t>
            </a:r>
            <a:r>
              <a:rPr lang="en-US" sz="1100" i="1" dirty="0">
                <a:latin typeface="+mj-lt"/>
              </a:rPr>
              <a:t>"</a:t>
            </a:r>
            <a:r>
              <a:rPr lang="en-US" sz="1100" i="1" u="sng" dirty="0">
                <a:latin typeface="+mj-lt"/>
                <a:hlinkClick r:id="rId4"/>
              </a:rPr>
              <a:t>VALUE: Valid Assessment of Learning in Undergraduate Education</a:t>
            </a:r>
            <a:r>
              <a:rPr lang="en-US" sz="1100" i="1" dirty="0">
                <a:latin typeface="+mj-lt"/>
              </a:rPr>
              <a:t>." </a:t>
            </a:r>
            <a:r>
              <a:rPr lang="en-US" sz="1100" dirty="0">
                <a:latin typeface="+mj-lt"/>
              </a:rPr>
              <a:t> Copyright 2018 by the Association of American Colleges and Universities.</a:t>
            </a:r>
          </a:p>
        </p:txBody>
      </p:sp>
      <p:graphicFrame>
        <p:nvGraphicFramePr>
          <p:cNvPr id="9" name="Table 8">
            <a:extLst>
              <a:ext uri="{FF2B5EF4-FFF2-40B4-BE49-F238E27FC236}">
                <a16:creationId xmlns:a16="http://schemas.microsoft.com/office/drawing/2014/main" id="{5D585EFC-D2C8-4C26-856F-85F71EAB71EF}"/>
              </a:ext>
            </a:extLst>
          </p:cNvPr>
          <p:cNvGraphicFramePr>
            <a:graphicFrameLocks noGrp="1"/>
          </p:cNvGraphicFramePr>
          <p:nvPr>
            <p:extLst>
              <p:ext uri="{D42A27DB-BD31-4B8C-83A1-F6EECF244321}">
                <p14:modId xmlns:p14="http://schemas.microsoft.com/office/powerpoint/2010/main" val="2345048020"/>
              </p:ext>
            </p:extLst>
          </p:nvPr>
        </p:nvGraphicFramePr>
        <p:xfrm>
          <a:off x="356725" y="1255013"/>
          <a:ext cx="11157942" cy="5085993"/>
        </p:xfrm>
        <a:graphic>
          <a:graphicData uri="http://schemas.openxmlformats.org/drawingml/2006/table">
            <a:tbl>
              <a:tblPr firstRow="1" firstCol="1" bandRow="1"/>
              <a:tblGrid>
                <a:gridCol w="2653687">
                  <a:extLst>
                    <a:ext uri="{9D8B030D-6E8A-4147-A177-3AD203B41FA5}">
                      <a16:colId xmlns:a16="http://schemas.microsoft.com/office/drawing/2014/main" val="4172791916"/>
                    </a:ext>
                  </a:extLst>
                </a:gridCol>
                <a:gridCol w="2382082">
                  <a:extLst>
                    <a:ext uri="{9D8B030D-6E8A-4147-A177-3AD203B41FA5}">
                      <a16:colId xmlns:a16="http://schemas.microsoft.com/office/drawing/2014/main" val="1077597"/>
                    </a:ext>
                  </a:extLst>
                </a:gridCol>
                <a:gridCol w="2192851">
                  <a:extLst>
                    <a:ext uri="{9D8B030D-6E8A-4147-A177-3AD203B41FA5}">
                      <a16:colId xmlns:a16="http://schemas.microsoft.com/office/drawing/2014/main" val="511777155"/>
                    </a:ext>
                  </a:extLst>
                </a:gridCol>
                <a:gridCol w="2192851">
                  <a:extLst>
                    <a:ext uri="{9D8B030D-6E8A-4147-A177-3AD203B41FA5}">
                      <a16:colId xmlns:a16="http://schemas.microsoft.com/office/drawing/2014/main" val="195756607"/>
                    </a:ext>
                  </a:extLst>
                </a:gridCol>
                <a:gridCol w="1736471">
                  <a:extLst>
                    <a:ext uri="{9D8B030D-6E8A-4147-A177-3AD203B41FA5}">
                      <a16:colId xmlns:a16="http://schemas.microsoft.com/office/drawing/2014/main" val="3261323588"/>
                    </a:ext>
                  </a:extLst>
                </a:gridCol>
              </a:tblGrid>
              <a:tr h="300045">
                <a:tc>
                  <a:txBody>
                    <a:bodyPr/>
                    <a:lstStyle/>
                    <a:p>
                      <a:pPr marL="0" marR="0">
                        <a:lnSpc>
                          <a:spcPct val="107000"/>
                        </a:lnSpc>
                        <a:spcBef>
                          <a:spcPts val="0"/>
                        </a:spcBef>
                        <a:spcAft>
                          <a:spcPts val="0"/>
                        </a:spcAft>
                      </a:pPr>
                      <a:r>
                        <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Intercultural Fluency</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defTabSz="914400" rtl="0" eaLnBrk="1" latinLnBrk="0" hangingPunct="1">
                        <a:lnSpc>
                          <a:spcPct val="107000"/>
                        </a:lnSpc>
                        <a:spcBef>
                          <a:spcPts val="0"/>
                        </a:spcBef>
                        <a:spcAft>
                          <a:spcPts val="0"/>
                        </a:spcAft>
                      </a:pPr>
                      <a:r>
                        <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a:t>
                      </a:r>
                      <a:r>
                        <a:rPr lang="en-US" sz="1400" b="1" kern="1200" baseline="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1</a:t>
                      </a:r>
                      <a:endPar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defTabSz="914400" rtl="0" eaLnBrk="1" latinLnBrk="0" hangingPunct="1">
                        <a:lnSpc>
                          <a:spcPct val="107000"/>
                        </a:lnSpc>
                        <a:spcBef>
                          <a:spcPts val="0"/>
                        </a:spcBef>
                        <a:spcAft>
                          <a:spcPts val="0"/>
                        </a:spcAft>
                      </a:pPr>
                      <a:r>
                        <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2</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defTabSz="914400" rtl="0" eaLnBrk="1" latinLnBrk="0" hangingPunct="1">
                        <a:lnSpc>
                          <a:spcPct val="107000"/>
                        </a:lnSpc>
                        <a:spcBef>
                          <a:spcPts val="0"/>
                        </a:spcBef>
                        <a:spcAft>
                          <a:spcPts val="0"/>
                        </a:spcAft>
                      </a:pPr>
                      <a:r>
                        <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3</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l" defTabSz="914400" rtl="0" eaLnBrk="1" latinLnBrk="0" hangingPunct="1">
                        <a:lnSpc>
                          <a:spcPct val="107000"/>
                        </a:lnSpc>
                        <a:spcBef>
                          <a:spcPts val="0"/>
                        </a:spcBef>
                        <a:spcAft>
                          <a:spcPts val="0"/>
                        </a:spcAft>
                      </a:pPr>
                      <a:r>
                        <a:rPr lang="en-US" sz="1400" b="1" kern="12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Milestone 4</a:t>
                      </a: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836495415"/>
                  </a:ext>
                </a:extLst>
              </a:tr>
              <a:tr h="461321">
                <a:tc>
                  <a:txBody>
                    <a:bodyPr/>
                    <a:lstStyle/>
                    <a:p>
                      <a:pPr marL="0" marR="0">
                        <a:lnSpc>
                          <a:spcPct val="107000"/>
                        </a:lnSpc>
                        <a:spcBef>
                          <a:spcPts val="0"/>
                        </a:spcBef>
                        <a:spcAft>
                          <a:spcPts val="0"/>
                        </a:spcAft>
                      </a:pPr>
                      <a:r>
                        <a:rPr lang="en-US" sz="1000" b="1" dirty="0">
                          <a:effectLst/>
                          <a:latin typeface="Calibri Light" panose="020F0302020204030204" pitchFamily="34" charset="0"/>
                          <a:ea typeface="Times New Roman" panose="02020603050405020304" pitchFamily="18" charset="0"/>
                          <a:cs typeface="Times New Roman" panose="02020603050405020304" pitchFamily="18" charset="0"/>
                        </a:rPr>
                        <a:t>Identity Development</a:t>
                      </a: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 (CAS)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i="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Summarizes identity dimensions and contextual influences.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Explores identity dimensions and contextual influences related to internal and external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Analyzes the connections, layers and privileges of identity dimensions and contextual influences.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Combines personal identity dimensions and contextual influences.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589190"/>
                  </a:ext>
                </a:extLst>
              </a:tr>
              <a:tr h="461321">
                <a:tc>
                  <a:txBody>
                    <a:bodyPr/>
                    <a:lstStyle/>
                    <a:p>
                      <a:pPr marL="0" marR="0">
                        <a:lnSpc>
                          <a:spcPct val="107000"/>
                        </a:lnSpc>
                        <a:spcBef>
                          <a:spcPts val="0"/>
                        </a:spcBef>
                        <a:spcAft>
                          <a:spcPts val="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Self-Advocacy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a:effectLst/>
                          <a:latin typeface="Calibri Light" panose="020F0302020204030204" pitchFamily="34" charset="0"/>
                          <a:ea typeface="Times New Roman" panose="02020603050405020304" pitchFamily="18" charset="0"/>
                          <a:cs typeface="Times New Roman" panose="02020603050405020304" pitchFamily="18" charset="0"/>
                        </a:rPr>
                        <a:t>Independent living, health and wellness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Defines self-advocacy and resiliency.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Practices self-advocacy and resiliency.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Examines the effectiveness of self-advocacy and resiliency abilities.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Adapts self-advocacy and resiliency abilities to a variety of situations.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000460"/>
                  </a:ext>
                </a:extLst>
              </a:tr>
              <a:tr h="615094">
                <a:tc>
                  <a:txBody>
                    <a:bodyPr/>
                    <a:lstStyle/>
                    <a:p>
                      <a:pPr marL="0" marR="0">
                        <a:lnSpc>
                          <a:spcPct val="107000"/>
                        </a:lnSpc>
                        <a:spcBef>
                          <a:spcPts val="0"/>
                        </a:spcBef>
                        <a:spcAft>
                          <a:spcPts val="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Interdependence</a:t>
                      </a:r>
                      <a:r>
                        <a:rPr lang="en-US" sz="1000">
                          <a:effectLst/>
                          <a:latin typeface="Calibri Light" panose="020F0302020204030204" pitchFamily="34" charset="0"/>
                          <a:ea typeface="Times New Roman" panose="02020603050405020304" pitchFamily="18" charset="0"/>
                          <a:cs typeface="Times New Roman" panose="02020603050405020304" pitchFamily="18" charset="0"/>
                        </a:rPr>
                        <a:t> (CAS)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Explains the impact personal values, ethics and behaviors can have on the environment and others.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Chooses values, ethics and behaviors that will positively impact the environment, others and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Explains reasoning for values, ethics and behaviors in light of the impact on the environment, others and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Adjusts values, ethics and behaviors based on the impact they have on the environment, others and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959041"/>
                  </a:ext>
                </a:extLst>
              </a:tr>
              <a:tr h="1038740">
                <a:tc>
                  <a:txBody>
                    <a:bodyPr/>
                    <a:lstStyle/>
                    <a:p>
                      <a:pPr marL="0" marR="0">
                        <a:lnSpc>
                          <a:spcPct val="107000"/>
                        </a:lnSpc>
                        <a:spcBef>
                          <a:spcPts val="0"/>
                        </a:spcBef>
                        <a:spcAft>
                          <a:spcPts val="0"/>
                        </a:spcAft>
                      </a:pPr>
                      <a:r>
                        <a:rPr lang="en-US" sz="1000" b="1">
                          <a:effectLst/>
                          <a:latin typeface="Calibri Light" panose="020F0302020204030204" pitchFamily="34" charset="0"/>
                          <a:ea typeface="Calibri" panose="020F0502020204030204" pitchFamily="34" charset="0"/>
                          <a:cs typeface="Times New Roman" panose="02020603050405020304" pitchFamily="18" charset="0"/>
                        </a:rPr>
                        <a:t>Relationships </a:t>
                      </a:r>
                      <a:r>
                        <a:rPr lang="en-US" sz="1000">
                          <a:effectLst/>
                          <a:latin typeface="Calibri Light" panose="020F0302020204030204" pitchFamily="34" charset="0"/>
                          <a:ea typeface="Calibri" panose="020F0502020204030204" pitchFamily="34" charset="0"/>
                          <a:cs typeface="Times New Roman" panose="02020603050405020304" pitchFamily="18" charset="0"/>
                        </a:rPr>
                        <a:t>(CAS)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a:effectLst/>
                          <a:latin typeface="Calibri Light" panose="020F0302020204030204" pitchFamily="34" charset="0"/>
                          <a:ea typeface="Calibri" panose="020F0502020204030204" pitchFamily="34" charset="0"/>
                          <a:cs typeface="Times New Roman" panose="02020603050405020304" pitchFamily="18" charset="0"/>
                        </a:rPr>
                        <a:t>Individuals demonstrate respect and beneficence for one another, foster growth of self and others, engage in appropriate behavior, and manage conflict effectively.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Describes principles of healthy and meaningful relationships.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Applies principles of healthy and meaningful relationships.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Calibri" panose="020F0502020204030204" pitchFamily="34" charset="0"/>
                          <a:cs typeface="Times New Roman" panose="02020603050405020304" pitchFamily="18" charset="0"/>
                        </a:rPr>
                        <a:t>Examines the extent to which relationships are healthy and meaningful.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Creates healthy and meaningful relationships.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47906"/>
                  </a:ext>
                </a:extLst>
              </a:tr>
              <a:tr h="461321">
                <a:tc>
                  <a:txBody>
                    <a:bodyPr/>
                    <a:lstStyle/>
                    <a:p>
                      <a:pPr marL="0" marR="0">
                        <a:lnSpc>
                          <a:spcPct val="107000"/>
                        </a:lnSpc>
                        <a:spcBef>
                          <a:spcPts val="0"/>
                        </a:spcBef>
                        <a:spcAft>
                          <a:spcPts val="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Leadership</a:t>
                      </a:r>
                      <a:r>
                        <a:rPr lang="en-US" sz="100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Compares leadership characteristics, styles and practices.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Tests different leadership characteristics, styles and practices.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Assesses personal leadership competencies.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Creates a plan for cultivating additional leadership competencies.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76677"/>
                  </a:ext>
                </a:extLst>
              </a:tr>
              <a:tr h="1384987">
                <a:tc>
                  <a:txBody>
                    <a:bodyPr/>
                    <a:lstStyle/>
                    <a:p>
                      <a:pPr marL="0" marR="0">
                        <a:lnSpc>
                          <a:spcPct val="107000"/>
                        </a:lnSpc>
                        <a:spcBef>
                          <a:spcPts val="0"/>
                        </a:spcBef>
                        <a:spcAft>
                          <a:spcPts val="0"/>
                        </a:spcAft>
                      </a:pPr>
                      <a:r>
                        <a:rPr lang="en-US" sz="1000" b="1">
                          <a:effectLst/>
                          <a:latin typeface="Calibri Light" panose="020F0302020204030204" pitchFamily="34" charset="0"/>
                          <a:ea typeface="Times New Roman" panose="02020603050405020304" pitchFamily="18" charset="0"/>
                          <a:cs typeface="Times New Roman" panose="02020603050405020304" pitchFamily="18" charset="0"/>
                        </a:rPr>
                        <a:t>Collaboration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a:effectLst/>
                          <a:latin typeface="Calibri Light" panose="020F0302020204030204" pitchFamily="34" charset="0"/>
                          <a:ea typeface="Times New Roman" panose="02020603050405020304" pitchFamily="18" charset="0"/>
                          <a:cs typeface="Times New Roman" panose="02020603050405020304" pitchFamily="18" charset="0"/>
                        </a:rPr>
                        <a:t>Individuals understand their roles, agree on group goals, make significant contributions to the work, hold each other accountable, share personal perspectives, adapt to change for the good of the group, seek help and support one another.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Outlines elements of strong collaborations.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Practices developing strong collaborations.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Light" panose="020F0302020204030204" pitchFamily="34" charset="0"/>
                          <a:ea typeface="Times New Roman" panose="02020603050405020304" pitchFamily="18" charset="0"/>
                          <a:cs typeface="Times New Roman" panose="02020603050405020304" pitchFamily="18" charset="0"/>
                        </a:rPr>
                        <a:t>Reviews the strength of collaborations and areas for improvement.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Implements changes to strengthen collaborations.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975397"/>
                  </a:ext>
                </a:extLst>
              </a:tr>
              <a:tr h="242337">
                <a:tc>
                  <a:txBody>
                    <a:bodyPr/>
                    <a:lstStyle/>
                    <a:p>
                      <a:pPr marL="0" marR="0">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Bloom’s Taxonomy Levels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a:txBody>
                    <a:bodyPr/>
                    <a:lstStyle/>
                    <a:p>
                      <a:pPr marL="0" marR="0" algn="ctr">
                        <a:lnSpc>
                          <a:spcPct val="107000"/>
                        </a:lnSpc>
                        <a:spcBef>
                          <a:spcPts val="0"/>
                        </a:spcBef>
                        <a:spcAft>
                          <a:spcPts val="0"/>
                        </a:spcAft>
                      </a:pPr>
                      <a:r>
                        <a:rPr lang="en-US" sz="105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Remember &amp; Understand</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gridSpan="2">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Apply &amp; Analyze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tc hMerge="1">
                  <a:txBody>
                    <a:bodyPr/>
                    <a:lstStyle/>
                    <a:p>
                      <a:endParaRPr lang="en-US"/>
                    </a:p>
                  </a:txBody>
                  <a:tcPr/>
                </a:tc>
                <a:tc>
                  <a:txBody>
                    <a:bodyPr/>
                    <a:lstStyle/>
                    <a:p>
                      <a:pPr marL="0" marR="0" algn="ctr">
                        <a:lnSpc>
                          <a:spcPct val="107000"/>
                        </a:lnSpc>
                        <a:spcBef>
                          <a:spcPts val="0"/>
                        </a:spcBef>
                        <a:spcAft>
                          <a:spcPts val="0"/>
                        </a:spcAft>
                      </a:pPr>
                      <a:r>
                        <a:rPr lang="en-US" sz="105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Evaluate &amp; Create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3069"/>
                    </a:solidFill>
                  </a:tcPr>
                </a:tc>
                <a:extLst>
                  <a:ext uri="{0D108BD9-81ED-4DB2-BD59-A6C34878D82A}">
                    <a16:rowId xmlns:a16="http://schemas.microsoft.com/office/drawing/2014/main" val="743392254"/>
                  </a:ext>
                </a:extLst>
              </a:tr>
            </a:tbl>
          </a:graphicData>
        </a:graphic>
      </p:graphicFrame>
      <p:pic>
        <p:nvPicPr>
          <p:cNvPr id="5" name="Picture 4" descr="Main Logo">
            <a:extLst>
              <a:ext uri="{FF2B5EF4-FFF2-40B4-BE49-F238E27FC236}">
                <a16:creationId xmlns:a16="http://schemas.microsoft.com/office/drawing/2014/main" id="{63447C9E-074F-45FC-9FEF-32D271B346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23344" y="150434"/>
            <a:ext cx="1104861" cy="5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30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F4890EC8EF6E4FB245C0C0A5D0BC13" ma:contentTypeVersion="0" ma:contentTypeDescription="Create a new document." ma:contentTypeScope="" ma:versionID="02a9b6b48c934420959b44e38af4d121">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F2DF28-E6D2-44B2-8875-2F1337913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9C5B9E8-0301-439C-B4E7-E3858FD0CCB4}">
  <ds:schemaRef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A5834F84-0AED-4F20-ADD5-64D379396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1155</TotalTime>
  <Words>4385</Words>
  <Application>Microsoft Office PowerPoint</Application>
  <PresentationFormat>Widescreen</PresentationFormat>
  <Paragraphs>379</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Garamond</vt:lpstr>
      <vt:lpstr>Times New Roman</vt:lpstr>
      <vt:lpstr>Office Theme</vt:lpstr>
      <vt:lpstr>PowerPoint Presentation</vt:lpstr>
      <vt:lpstr>Co-Curricular Learning Goals  Civic Engagement Encompasses actions wherein individuals participate in activities of personal, political and public concern that are both individually life enriching and socially beneficial to the community.  Communication The exchange of information orally, non-verbally and in writing, with individuals, groups and external audiences using multiple modes, including technology and related applications.  Critical Thinking A habit of mind characterized by the comprehensive exploration of issues, ideas, artifacts, and events before accepting or formulating an opinion or conclusion.  Integrative Learning An understanding and disposition that a student builds across their personal, curricular and co-curricular lives, from making simple connections among ideas and experiences to synthesizing and transferring learning to new and complex situations   Intercultural Fluency Valuing, respecting, and learning from people with diverse backgrounds (e.g., ability, age, culture, economic status, education level, ethnicity, gender, nationality, race, religion, sexual orientation). The individual demonstrates, openness, inclusiveness, sensitivity, and the ability to interact respectfully with all people and understand individuals’ differences.  Personal Development Includes both intra- and inter-personal elements. Intrapersonal development refers to an individual’s self-understanding and the extent to which they engage in selecting and living by their personal values and beliefs. Interpersonal development refers to an individual’s ability to build and maintain meaningful and healthy relationships, work collaboratively, and lead others  Problem Solving The process of designing, evaluating and implementing a strategy to answer a question or achieve a desired goal.    Adapted with permission from the CAS Learning and Development Outcomes).  Adapted from the Connecting Credentials: A Beta Credentials) Framework. Adapted with permission from "VALUE: Valid Assessment of Learning in Undergraduate Education."  Copyright 2018 by the Association of American Colleges and Universities. Adopted with permission from the National Association of Colleges and Employers.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Kawamoto, Judy</dc:creator>
  <cp:lastModifiedBy>Thomas, Amanda S</cp:lastModifiedBy>
  <cp:revision>183</cp:revision>
  <dcterms:created xsi:type="dcterms:W3CDTF">2018-06-06T18:24:16Z</dcterms:created>
  <dcterms:modified xsi:type="dcterms:W3CDTF">2019-10-07T15:56:17Z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0x01010073F4890EC8EF6E4FB245C0C0A5D0BC13</vt:lpwstr>
  </property>
  <property fmtid="{D5CDD505-2E9C-101B-9397-08002B2CF9AE}" pid="3" name="Order">
    <vt:r8>100</vt:r8>
  </property>
  <property fmtid="{D5CDD505-2E9C-101B-9397-08002B2CF9AE}" pid="4" name="xd_Signature">
    <vt:bool>false</vt:bool>
  </property>
  <property fmtid="{D5CDD505-2E9C-101B-9397-08002B2CF9AE}" pid="5" name="SharedWithUsers">
    <vt:lpwstr>97;#Kawamoto, Judy;#75;#Thomas, Amanda S</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