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92" r:id="rId2"/>
    <p:sldId id="271" r:id="rId3"/>
    <p:sldId id="273" r:id="rId4"/>
    <p:sldId id="293" r:id="rId5"/>
    <p:sldId id="289" r:id="rId6"/>
    <p:sldId id="290" r:id="rId7"/>
    <p:sldId id="276" r:id="rId8"/>
    <p:sldId id="277" r:id="rId9"/>
    <p:sldId id="278" r:id="rId10"/>
    <p:sldId id="281" r:id="rId11"/>
    <p:sldId id="282" r:id="rId12"/>
    <p:sldId id="298" r:id="rId13"/>
    <p:sldId id="299" r:id="rId14"/>
    <p:sldId id="285" r:id="rId15"/>
    <p:sldId id="306" r:id="rId16"/>
    <p:sldId id="286" r:id="rId17"/>
    <p:sldId id="302" r:id="rId18"/>
    <p:sldId id="288" r:id="rId19"/>
    <p:sldId id="305" r:id="rId20"/>
    <p:sldId id="303"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CC99FF"/>
    <a:srgbClr val="512F71"/>
    <a:srgbClr val="4C216D"/>
    <a:srgbClr val="34164A"/>
    <a:srgbClr val="5E00BC"/>
    <a:srgbClr val="800080"/>
    <a:srgbClr val="702F9F"/>
    <a:srgbClr val="8037B7"/>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11" autoAdjust="0"/>
    <p:restoredTop sz="94262" autoAdjust="0"/>
  </p:normalViewPr>
  <p:slideViewPr>
    <p:cSldViewPr snapToGrid="0">
      <p:cViewPr varScale="1">
        <p:scale>
          <a:sx n="106" d="100"/>
          <a:sy n="106" d="100"/>
        </p:scale>
        <p:origin x="1104" y="102"/>
      </p:cViewPr>
      <p:guideLst>
        <p:guide orient="horz" pos="2160"/>
        <p:guide pos="3840"/>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41546DD-7218-4E4B-8D6E-3AC4A64B0C66}" type="datetimeFigureOut">
              <a:rPr lang="en-US" smtClean="0"/>
              <a:t>5/8/2019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DAE753A-B7C5-9C44-AFDB-799082E6A5E1}" type="slidenum">
              <a:rPr lang="en-US" smtClean="0"/>
              <a:t>‹#›</a:t>
            </a:fld>
            <a:endParaRPr lang="en-US"/>
          </a:p>
        </p:txBody>
      </p:sp>
    </p:spTree>
    <p:extLst>
      <p:ext uri="{BB962C8B-B14F-4D97-AF65-F5344CB8AC3E}">
        <p14:creationId xmlns:p14="http://schemas.microsoft.com/office/powerpoint/2010/main" val="1925417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EA59E-584B-8F48-9859-C499276AAB60}" type="datetimeFigureOut">
              <a:rPr lang="en-US" smtClean="0"/>
              <a:t>5/8/2019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48CD5F4-8E5C-C24D-834A-1D008D7B5200}" type="slidenum">
              <a:rPr lang="en-US" smtClean="0"/>
              <a:t>‹#›</a:t>
            </a:fld>
            <a:endParaRPr lang="en-US"/>
          </a:p>
        </p:txBody>
      </p:sp>
    </p:spTree>
    <p:extLst>
      <p:ext uri="{BB962C8B-B14F-4D97-AF65-F5344CB8AC3E}">
        <p14:creationId xmlns:p14="http://schemas.microsoft.com/office/powerpoint/2010/main" val="140675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2</a:t>
            </a:fld>
            <a:endParaRPr lang="en-US" dirty="0"/>
          </a:p>
        </p:txBody>
      </p:sp>
    </p:spTree>
    <p:extLst>
      <p:ext uri="{BB962C8B-B14F-4D97-AF65-F5344CB8AC3E}">
        <p14:creationId xmlns:p14="http://schemas.microsoft.com/office/powerpoint/2010/main" val="3759163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11</a:t>
            </a:fld>
            <a:endParaRPr lang="en-US" dirty="0"/>
          </a:p>
        </p:txBody>
      </p:sp>
    </p:spTree>
    <p:extLst>
      <p:ext uri="{BB962C8B-B14F-4D97-AF65-F5344CB8AC3E}">
        <p14:creationId xmlns:p14="http://schemas.microsoft.com/office/powerpoint/2010/main" val="1715342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12</a:t>
            </a:fld>
            <a:endParaRPr lang="en-US" dirty="0"/>
          </a:p>
        </p:txBody>
      </p:sp>
    </p:spTree>
    <p:extLst>
      <p:ext uri="{BB962C8B-B14F-4D97-AF65-F5344CB8AC3E}">
        <p14:creationId xmlns:p14="http://schemas.microsoft.com/office/powerpoint/2010/main" val="949359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13</a:t>
            </a:fld>
            <a:endParaRPr lang="en-US" dirty="0"/>
          </a:p>
        </p:txBody>
      </p:sp>
    </p:spTree>
    <p:extLst>
      <p:ext uri="{BB962C8B-B14F-4D97-AF65-F5344CB8AC3E}">
        <p14:creationId xmlns:p14="http://schemas.microsoft.com/office/powerpoint/2010/main" val="284517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14</a:t>
            </a:fld>
            <a:endParaRPr lang="en-US" dirty="0"/>
          </a:p>
        </p:txBody>
      </p:sp>
    </p:spTree>
    <p:extLst>
      <p:ext uri="{BB962C8B-B14F-4D97-AF65-F5344CB8AC3E}">
        <p14:creationId xmlns:p14="http://schemas.microsoft.com/office/powerpoint/2010/main" val="3191981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15</a:t>
            </a:fld>
            <a:endParaRPr lang="en-US" dirty="0"/>
          </a:p>
        </p:txBody>
      </p:sp>
    </p:spTree>
    <p:extLst>
      <p:ext uri="{BB962C8B-B14F-4D97-AF65-F5344CB8AC3E}">
        <p14:creationId xmlns:p14="http://schemas.microsoft.com/office/powerpoint/2010/main" val="3702222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16</a:t>
            </a:fld>
            <a:endParaRPr lang="en-US" dirty="0"/>
          </a:p>
        </p:txBody>
      </p:sp>
    </p:spTree>
    <p:extLst>
      <p:ext uri="{BB962C8B-B14F-4D97-AF65-F5344CB8AC3E}">
        <p14:creationId xmlns:p14="http://schemas.microsoft.com/office/powerpoint/2010/main" val="3536746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17</a:t>
            </a:fld>
            <a:endParaRPr lang="en-US" dirty="0"/>
          </a:p>
        </p:txBody>
      </p:sp>
    </p:spTree>
    <p:extLst>
      <p:ext uri="{BB962C8B-B14F-4D97-AF65-F5344CB8AC3E}">
        <p14:creationId xmlns:p14="http://schemas.microsoft.com/office/powerpoint/2010/main" val="1170093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18</a:t>
            </a:fld>
            <a:endParaRPr lang="en-US" dirty="0"/>
          </a:p>
        </p:txBody>
      </p:sp>
    </p:spTree>
    <p:extLst>
      <p:ext uri="{BB962C8B-B14F-4D97-AF65-F5344CB8AC3E}">
        <p14:creationId xmlns:p14="http://schemas.microsoft.com/office/powerpoint/2010/main" val="1696956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19</a:t>
            </a:fld>
            <a:endParaRPr lang="en-US" dirty="0"/>
          </a:p>
        </p:txBody>
      </p:sp>
    </p:spTree>
    <p:extLst>
      <p:ext uri="{BB962C8B-B14F-4D97-AF65-F5344CB8AC3E}">
        <p14:creationId xmlns:p14="http://schemas.microsoft.com/office/powerpoint/2010/main" val="2242991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20</a:t>
            </a:fld>
            <a:endParaRPr lang="en-US" dirty="0"/>
          </a:p>
        </p:txBody>
      </p:sp>
    </p:spTree>
    <p:extLst>
      <p:ext uri="{BB962C8B-B14F-4D97-AF65-F5344CB8AC3E}">
        <p14:creationId xmlns:p14="http://schemas.microsoft.com/office/powerpoint/2010/main" val="64675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3</a:t>
            </a:fld>
            <a:endParaRPr lang="en-US" dirty="0"/>
          </a:p>
        </p:txBody>
      </p:sp>
    </p:spTree>
    <p:extLst>
      <p:ext uri="{BB962C8B-B14F-4D97-AF65-F5344CB8AC3E}">
        <p14:creationId xmlns:p14="http://schemas.microsoft.com/office/powerpoint/2010/main" val="133991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4</a:t>
            </a:fld>
            <a:endParaRPr lang="en-US" dirty="0"/>
          </a:p>
        </p:txBody>
      </p:sp>
    </p:spTree>
    <p:extLst>
      <p:ext uri="{BB962C8B-B14F-4D97-AF65-F5344CB8AC3E}">
        <p14:creationId xmlns:p14="http://schemas.microsoft.com/office/powerpoint/2010/main" val="370166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5</a:t>
            </a:fld>
            <a:endParaRPr lang="en-US" dirty="0"/>
          </a:p>
        </p:txBody>
      </p:sp>
    </p:spTree>
    <p:extLst>
      <p:ext uri="{BB962C8B-B14F-4D97-AF65-F5344CB8AC3E}">
        <p14:creationId xmlns:p14="http://schemas.microsoft.com/office/powerpoint/2010/main" val="119920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6</a:t>
            </a:fld>
            <a:endParaRPr lang="en-US" dirty="0"/>
          </a:p>
        </p:txBody>
      </p:sp>
    </p:spTree>
    <p:extLst>
      <p:ext uri="{BB962C8B-B14F-4D97-AF65-F5344CB8AC3E}">
        <p14:creationId xmlns:p14="http://schemas.microsoft.com/office/powerpoint/2010/main" val="3393979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7</a:t>
            </a:fld>
            <a:endParaRPr lang="en-US" dirty="0"/>
          </a:p>
        </p:txBody>
      </p:sp>
    </p:spTree>
    <p:extLst>
      <p:ext uri="{BB962C8B-B14F-4D97-AF65-F5344CB8AC3E}">
        <p14:creationId xmlns:p14="http://schemas.microsoft.com/office/powerpoint/2010/main" val="3994916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8</a:t>
            </a:fld>
            <a:endParaRPr lang="en-US" dirty="0"/>
          </a:p>
        </p:txBody>
      </p:sp>
    </p:spTree>
    <p:extLst>
      <p:ext uri="{BB962C8B-B14F-4D97-AF65-F5344CB8AC3E}">
        <p14:creationId xmlns:p14="http://schemas.microsoft.com/office/powerpoint/2010/main" val="651001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9</a:t>
            </a:fld>
            <a:endParaRPr lang="en-US" dirty="0"/>
          </a:p>
        </p:txBody>
      </p:sp>
    </p:spTree>
    <p:extLst>
      <p:ext uri="{BB962C8B-B14F-4D97-AF65-F5344CB8AC3E}">
        <p14:creationId xmlns:p14="http://schemas.microsoft.com/office/powerpoint/2010/main" val="758359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10</a:t>
            </a:fld>
            <a:endParaRPr lang="en-US" dirty="0"/>
          </a:p>
        </p:txBody>
      </p:sp>
    </p:spTree>
    <p:extLst>
      <p:ext uri="{BB962C8B-B14F-4D97-AF65-F5344CB8AC3E}">
        <p14:creationId xmlns:p14="http://schemas.microsoft.com/office/powerpoint/2010/main" val="4148260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E356D2-5616-41F5-A284-7E98634E7DC1}"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116340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356D2-5616-41F5-A284-7E98634E7DC1}"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71390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356D2-5616-41F5-A284-7E98634E7DC1}"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237997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356D2-5616-41F5-A284-7E98634E7DC1}"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308306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356D2-5616-41F5-A284-7E98634E7DC1}"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391726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356D2-5616-41F5-A284-7E98634E7DC1}"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4281030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356D2-5616-41F5-A284-7E98634E7DC1}" type="datetimeFigureOut">
              <a:rPr lang="en-US" smtClean="0"/>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376545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356D2-5616-41F5-A284-7E98634E7DC1}" type="datetimeFigureOut">
              <a:rPr lang="en-US" smtClean="0"/>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275482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356D2-5616-41F5-A284-7E98634E7DC1}" type="datetimeFigureOut">
              <a:rPr lang="en-US" smtClean="0"/>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231024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356D2-5616-41F5-A284-7E98634E7DC1}"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160518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356D2-5616-41F5-A284-7E98634E7DC1}"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944559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356D2-5616-41F5-A284-7E98634E7DC1}" type="datetimeFigureOut">
              <a:rPr lang="en-US" smtClean="0"/>
              <a:t>5/8/2019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2BD77-12D5-4F35-962A-453485C0B958}" type="slidenum">
              <a:rPr lang="en-US" smtClean="0"/>
              <a:t>‹#›</a:t>
            </a:fld>
            <a:endParaRPr lang="en-US"/>
          </a:p>
        </p:txBody>
      </p:sp>
    </p:spTree>
    <p:extLst>
      <p:ext uri="{BB962C8B-B14F-4D97-AF65-F5344CB8AC3E}">
        <p14:creationId xmlns:p14="http://schemas.microsoft.com/office/powerpoint/2010/main" val="2946823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g"/></Relationships>
</file>

<file path=ppt/slides/_rels/slide1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png"/><Relationship Id="rId7"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png"/><Relationship Id="rId7"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F958322-FFF7-45D3-B9D5-3F34392D1E19}"/>
              </a:ext>
            </a:extLst>
          </p:cNvPr>
          <p:cNvSpPr/>
          <p:nvPr/>
        </p:nvSpPr>
        <p:spPr>
          <a:xfrm>
            <a:off x="2940050" y="1122364"/>
            <a:ext cx="7543800" cy="4495014"/>
          </a:xfrm>
          <a:prstGeom prst="rect">
            <a:avLst/>
          </a:prstGeom>
          <a:solidFill>
            <a:srgbClr val="512F7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a:extLst>
              <a:ext uri="{FF2B5EF4-FFF2-40B4-BE49-F238E27FC236}">
                <a16:creationId xmlns:a16="http://schemas.microsoft.com/office/drawing/2014/main" xmlns="" id="{60048932-080F-4C64-91AE-B272EBF84EAC}"/>
              </a:ext>
            </a:extLst>
          </p:cNvPr>
          <p:cNvSpPr>
            <a:spLocks noGrp="1"/>
          </p:cNvSpPr>
          <p:nvPr>
            <p:ph type="ctrTitle"/>
          </p:nvPr>
        </p:nvSpPr>
        <p:spPr>
          <a:xfrm>
            <a:off x="3060700" y="1122363"/>
            <a:ext cx="7302500" cy="2259815"/>
          </a:xfrm>
        </p:spPr>
        <p:txBody>
          <a:bodyPr>
            <a:normAutofit/>
          </a:bodyPr>
          <a:lstStyle/>
          <a:p>
            <a:r>
              <a:rPr lang="en-US" sz="5000" dirty="0">
                <a:solidFill>
                  <a:schemeClr val="bg1"/>
                </a:solidFill>
              </a:rPr>
              <a:t>College of the</a:t>
            </a:r>
            <a:br>
              <a:rPr lang="en-US" sz="5000" dirty="0">
                <a:solidFill>
                  <a:schemeClr val="bg1"/>
                </a:solidFill>
              </a:rPr>
            </a:br>
            <a:r>
              <a:rPr lang="en-US" sz="5000" dirty="0">
                <a:solidFill>
                  <a:schemeClr val="bg1"/>
                </a:solidFill>
              </a:rPr>
              <a:t>Sciences and Mathematics</a:t>
            </a:r>
          </a:p>
        </p:txBody>
      </p:sp>
      <p:sp>
        <p:nvSpPr>
          <p:cNvPr id="7" name="Subtitle 6">
            <a:extLst>
              <a:ext uri="{FF2B5EF4-FFF2-40B4-BE49-F238E27FC236}">
                <a16:creationId xmlns:a16="http://schemas.microsoft.com/office/drawing/2014/main" xmlns="" id="{A2A0D84E-F250-469E-8D02-F9B31A39EAF1}"/>
              </a:ext>
            </a:extLst>
          </p:cNvPr>
          <p:cNvSpPr>
            <a:spLocks noGrp="1"/>
          </p:cNvSpPr>
          <p:nvPr>
            <p:ph type="subTitle" idx="1"/>
          </p:nvPr>
        </p:nvSpPr>
        <p:spPr>
          <a:xfrm>
            <a:off x="3060700" y="3602038"/>
            <a:ext cx="7302500" cy="1655762"/>
          </a:xfrm>
        </p:spPr>
        <p:txBody>
          <a:bodyPr>
            <a:normAutofit/>
          </a:bodyPr>
          <a:lstStyle/>
          <a:p>
            <a:r>
              <a:rPr lang="en-US" sz="3800" dirty="0">
                <a:solidFill>
                  <a:schemeClr val="bg1"/>
                </a:solidFill>
              </a:rPr>
              <a:t>Student Recognition Ceremony</a:t>
            </a:r>
          </a:p>
          <a:p>
            <a:r>
              <a:rPr lang="en-US" sz="3800" dirty="0">
                <a:solidFill>
                  <a:schemeClr val="bg1"/>
                </a:solidFill>
              </a:rPr>
              <a:t>And Poster Reception 2019</a:t>
            </a:r>
          </a:p>
        </p:txBody>
      </p:sp>
    </p:spTree>
    <p:extLst>
      <p:ext uri="{BB962C8B-B14F-4D97-AF65-F5344CB8AC3E}">
        <p14:creationId xmlns:p14="http://schemas.microsoft.com/office/powerpoint/2010/main" val="528816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sp>
        <p:nvSpPr>
          <p:cNvPr id="5" name="Content Placeholder 4"/>
          <p:cNvSpPr>
            <a:spLocks noGrp="1"/>
          </p:cNvSpPr>
          <p:nvPr>
            <p:ph idx="1"/>
          </p:nvPr>
        </p:nvSpPr>
        <p:spPr>
          <a:xfrm>
            <a:off x="0" y="1075944"/>
            <a:ext cx="12192000" cy="5782056"/>
          </a:xfrm>
        </p:spPr>
        <p:txBody>
          <a:bodyPr>
            <a:normAutofit/>
          </a:bodyPr>
          <a:lstStyle/>
          <a:p>
            <a:pPr marL="0" indent="0" algn="ctr">
              <a:buNone/>
            </a:pPr>
            <a:r>
              <a:rPr lang="en-US" dirty="0"/>
              <a:t>Mathematics 2019 Award Winners</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1800" dirty="0"/>
              <a:t>Pictured:  Dr. Peter Glidden &amp; Brandon Edwards, Keith Hazen, Joe Sobieski, Jennifer Ciccotosto &amp; Sarah Adcock  Not Pictured:  R. Hunter Langel, Kelly Schmoock, Katie Deegan, Tyler Prehl, Jeremiah Budgeon, Brandon Barker, Austin Carlson, Mitchell Henderson, Kaitlyn Cannon, Patrick Corrigan, Caroline Krusen, Sarah Haff, Tyler Lonergan, Caitlin Oswald, Kelly Pruitt, Patrick Murphy, Michael Pol, Jialai Chen, Yuping Zhang, Dana Heleniak, Robert Clark, Sean Gould, David Nichols, Alexandra Sonn, Anna Dyska, Paige Espenshade</a:t>
            </a:r>
          </a:p>
        </p:txBody>
      </p:sp>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7632" y="1580225"/>
            <a:ext cx="5336736" cy="3557825"/>
          </a:xfrm>
          <a:prstGeom prst="rect">
            <a:avLst/>
          </a:prstGeom>
        </p:spPr>
      </p:pic>
    </p:spTree>
    <p:extLst>
      <p:ext uri="{BB962C8B-B14F-4D97-AF65-F5344CB8AC3E}">
        <p14:creationId xmlns:p14="http://schemas.microsoft.com/office/powerpoint/2010/main" val="1878433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sp>
        <p:nvSpPr>
          <p:cNvPr id="5" name="Content Placeholder 4"/>
          <p:cNvSpPr>
            <a:spLocks noGrp="1"/>
          </p:cNvSpPr>
          <p:nvPr>
            <p:ph idx="1"/>
          </p:nvPr>
        </p:nvSpPr>
        <p:spPr>
          <a:xfrm>
            <a:off x="0" y="1075944"/>
            <a:ext cx="12192000" cy="5782056"/>
          </a:xfrm>
        </p:spPr>
        <p:txBody>
          <a:bodyPr>
            <a:normAutofit/>
          </a:bodyPr>
          <a:lstStyle/>
          <a:p>
            <a:pPr marL="0" indent="0" algn="ctr">
              <a:buNone/>
            </a:pPr>
            <a:r>
              <a:rPr lang="en-US" dirty="0"/>
              <a:t>Physics and Engineering 2019 Award Winners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marL="0" indent="0" algn="ctr">
              <a:buNone/>
            </a:pPr>
            <a:r>
              <a:rPr lang="en-US" sz="2000" dirty="0"/>
              <a:t>Pictured: Dr. Anthony Nicastro &amp; Joseph Backowski, Jiahaw Fu, Valerie Woolaghan, Alex Lowry, Elizabeth Pedlow &amp; Garrett Compton – Not Pictured:  Matt Penecale, Stephen Dages, Anna Dyska, Kelsey Ortiz, Sequoyah Walters &amp; Gina Dippolito</a:t>
            </a:r>
          </a:p>
          <a:p>
            <a:pPr algn="ctr"/>
            <a:endParaRPr lang="en-US" sz="2000" dirty="0"/>
          </a:p>
          <a:p>
            <a:endParaRPr lang="en-US" dirty="0"/>
          </a:p>
        </p:txBody>
      </p:sp>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269" y="1526726"/>
            <a:ext cx="5527463" cy="3915286"/>
          </a:xfrm>
          <a:prstGeom prst="rect">
            <a:avLst/>
          </a:prstGeom>
        </p:spPr>
      </p:pic>
    </p:spTree>
    <p:extLst>
      <p:ext uri="{BB962C8B-B14F-4D97-AF65-F5344CB8AC3E}">
        <p14:creationId xmlns:p14="http://schemas.microsoft.com/office/powerpoint/2010/main" val="764558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sp>
        <p:nvSpPr>
          <p:cNvPr id="5" name="Content Placeholder 4"/>
          <p:cNvSpPr>
            <a:spLocks noGrp="1"/>
          </p:cNvSpPr>
          <p:nvPr>
            <p:ph idx="1"/>
          </p:nvPr>
        </p:nvSpPr>
        <p:spPr>
          <a:xfrm>
            <a:off x="1" y="1075944"/>
            <a:ext cx="12118018" cy="5782055"/>
          </a:xfrm>
        </p:spPr>
        <p:txBody>
          <a:bodyPr>
            <a:normAutofit/>
          </a:bodyPr>
          <a:lstStyle/>
          <a:p>
            <a:pPr marL="0" indent="0" algn="ctr">
              <a:buNone/>
            </a:pPr>
            <a:r>
              <a:rPr lang="en-US" dirty="0"/>
              <a:t>CSM 2019 Award Winners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marL="0" indent="0" algn="ctr">
              <a:buNone/>
            </a:pPr>
            <a:r>
              <a:rPr lang="en-US" sz="2000" dirty="0"/>
              <a:t>Pictured: Demetrius Woodard, Ellen McCauley, Erica Knorr, Allena McCloud &amp; Kathleen Schultz</a:t>
            </a:r>
          </a:p>
          <a:p>
            <a:endParaRPr lang="en-US" dirty="0"/>
          </a:p>
        </p:txBody>
      </p:sp>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6792" y="1722268"/>
            <a:ext cx="5758417" cy="3838944"/>
          </a:xfrm>
          <a:prstGeom prst="rect">
            <a:avLst/>
          </a:prstGeom>
        </p:spPr>
      </p:pic>
    </p:spTree>
    <p:extLst>
      <p:ext uri="{BB962C8B-B14F-4D97-AF65-F5344CB8AC3E}">
        <p14:creationId xmlns:p14="http://schemas.microsoft.com/office/powerpoint/2010/main" val="2424795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sp>
        <p:nvSpPr>
          <p:cNvPr id="5" name="Content Placeholder 4"/>
          <p:cNvSpPr>
            <a:spLocks noGrp="1"/>
          </p:cNvSpPr>
          <p:nvPr>
            <p:ph idx="1"/>
          </p:nvPr>
        </p:nvSpPr>
        <p:spPr>
          <a:xfrm>
            <a:off x="0" y="1075944"/>
            <a:ext cx="12192000" cy="5782055"/>
          </a:xfrm>
        </p:spPr>
        <p:txBody>
          <a:bodyPr>
            <a:normAutofit/>
          </a:bodyPr>
          <a:lstStyle/>
          <a:p>
            <a:pPr marL="0" indent="0" algn="ctr">
              <a:buNone/>
            </a:pPr>
            <a:r>
              <a:rPr lang="en-US" dirty="0"/>
              <a:t>CSM 2019 Award Winners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marL="0" indent="0" algn="ctr">
              <a:buNone/>
            </a:pPr>
            <a:r>
              <a:rPr lang="en-US" sz="2000" dirty="0"/>
              <a:t>Pictured: Erica Knorr, Emma Gorczyca &amp; Amit Grewal – Not Pictured:  Alyssa Beley, Blake Kerstetter, Veronica Muir, Olivia Kimber, Samantha Bouton, Anna Dyska, Katherine Fisher, Tyler Lonergan, Jacob Mann, Heidi McCollester, Melissa Morgan, Benjamin Popp, Kelly Schmoock, Maya Sengha, Juah Toe</a:t>
            </a:r>
          </a:p>
          <a:p>
            <a:endParaRPr lang="en-US" dirty="0"/>
          </a:p>
        </p:txBody>
      </p:sp>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1998" y="1731146"/>
            <a:ext cx="4207363" cy="3365891"/>
          </a:xfrm>
          <a:prstGeom prst="rect">
            <a:avLst/>
          </a:prstGeom>
        </p:spPr>
      </p:pic>
      <p:pic>
        <p:nvPicPr>
          <p:cNvPr id="10" name="Picture 9">
            <a:extLst>
              <a:ext uri="{FF2B5EF4-FFF2-40B4-BE49-F238E27FC236}">
                <a16:creationId xmlns:a16="http://schemas.microsoft.com/office/drawing/2014/main" xmlns="" id="{3B2A76DF-DCDB-4661-A4E1-F06CDF2B17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1763" y="1731146"/>
            <a:ext cx="2243927" cy="3365891"/>
          </a:xfrm>
          <a:prstGeom prst="rect">
            <a:avLst/>
          </a:prstGeom>
        </p:spPr>
      </p:pic>
    </p:spTree>
    <p:extLst>
      <p:ext uri="{BB962C8B-B14F-4D97-AF65-F5344CB8AC3E}">
        <p14:creationId xmlns:p14="http://schemas.microsoft.com/office/powerpoint/2010/main" val="4214932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sp>
        <p:nvSpPr>
          <p:cNvPr id="5" name="Content Placeholder 4"/>
          <p:cNvSpPr>
            <a:spLocks noGrp="1"/>
          </p:cNvSpPr>
          <p:nvPr>
            <p:ph idx="1"/>
          </p:nvPr>
        </p:nvSpPr>
        <p:spPr>
          <a:xfrm>
            <a:off x="1" y="1145220"/>
            <a:ext cx="12118018" cy="5712780"/>
          </a:xfrm>
        </p:spPr>
        <p:txBody>
          <a:bodyPr>
            <a:normAutofit/>
          </a:bodyPr>
          <a:lstStyle/>
          <a:p>
            <a:pPr marL="0" indent="0" algn="ctr">
              <a:buNone/>
            </a:pPr>
            <a:r>
              <a:rPr lang="en-US" dirty="0"/>
              <a:t>Political Science 2019 Award Winners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marL="0" indent="0" algn="ctr">
              <a:buNone/>
            </a:pPr>
            <a:r>
              <a:rPr lang="en-US" dirty="0"/>
              <a:t>Pictured:  Dr. Peter Loedel with Thomas Lewis, Kayla DiPaolo, Luke Kisiel, Danielle Sinn &amp; Megan Shaw – Not Pictured:  Kathleen Weber, Brianna Daley, &amp; Maeve King</a:t>
            </a:r>
          </a:p>
        </p:txBody>
      </p:sp>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5839" y="1686757"/>
            <a:ext cx="5020323" cy="3346882"/>
          </a:xfrm>
          <a:prstGeom prst="rect">
            <a:avLst/>
          </a:prstGeom>
        </p:spPr>
      </p:pic>
    </p:spTree>
    <p:extLst>
      <p:ext uri="{BB962C8B-B14F-4D97-AF65-F5344CB8AC3E}">
        <p14:creationId xmlns:p14="http://schemas.microsoft.com/office/powerpoint/2010/main" val="2701032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sp>
        <p:nvSpPr>
          <p:cNvPr id="5" name="Content Placeholder 4"/>
          <p:cNvSpPr>
            <a:spLocks noGrp="1"/>
          </p:cNvSpPr>
          <p:nvPr>
            <p:ph idx="1"/>
          </p:nvPr>
        </p:nvSpPr>
        <p:spPr>
          <a:xfrm>
            <a:off x="62144" y="1075944"/>
            <a:ext cx="12029242" cy="5782056"/>
          </a:xfrm>
        </p:spPr>
        <p:txBody>
          <a:bodyPr>
            <a:normAutofit/>
          </a:bodyPr>
          <a:lstStyle/>
          <a:p>
            <a:pPr marL="0" indent="0" algn="ctr">
              <a:buNone/>
            </a:pPr>
            <a:r>
              <a:rPr lang="en-US" dirty="0"/>
              <a:t>Pre Med 2019 Award Winners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sz="2400" dirty="0"/>
              <a:t>Pictured:  Dr. Teresa Donze-Reiner &amp; Demetrius Woodard -  Kirsten Hertzog</a:t>
            </a:r>
          </a:p>
        </p:txBody>
      </p:sp>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xmlns="" id="{B72FA6D1-68EE-4308-AAFB-04E5C3D601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8729" y="1520041"/>
            <a:ext cx="5224530" cy="3918398"/>
          </a:xfrm>
          <a:prstGeom prst="rect">
            <a:avLst/>
          </a:prstGeom>
        </p:spPr>
      </p:pic>
      <p:pic>
        <p:nvPicPr>
          <p:cNvPr id="3" name="Picture 2">
            <a:extLst>
              <a:ext uri="{FF2B5EF4-FFF2-40B4-BE49-F238E27FC236}">
                <a16:creationId xmlns:a16="http://schemas.microsoft.com/office/drawing/2014/main" xmlns="" id="{7F1977B0-AF66-48C5-BB58-C5AE3FC2AB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721668" y="2526854"/>
            <a:ext cx="3918399" cy="1904778"/>
          </a:xfrm>
          <a:prstGeom prst="rect">
            <a:avLst/>
          </a:prstGeom>
        </p:spPr>
      </p:pic>
    </p:spTree>
    <p:extLst>
      <p:ext uri="{BB962C8B-B14F-4D97-AF65-F5344CB8AC3E}">
        <p14:creationId xmlns:p14="http://schemas.microsoft.com/office/powerpoint/2010/main" val="3563851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sp>
        <p:nvSpPr>
          <p:cNvPr id="5" name="Content Placeholder 4"/>
          <p:cNvSpPr>
            <a:spLocks noGrp="1"/>
          </p:cNvSpPr>
          <p:nvPr>
            <p:ph idx="1"/>
          </p:nvPr>
        </p:nvSpPr>
        <p:spPr>
          <a:xfrm>
            <a:off x="0" y="1075944"/>
            <a:ext cx="12046998" cy="5697718"/>
          </a:xfrm>
        </p:spPr>
        <p:txBody>
          <a:bodyPr>
            <a:normAutofit/>
          </a:bodyPr>
          <a:lstStyle/>
          <a:p>
            <a:pPr marL="0" indent="0" algn="ctr">
              <a:buNone/>
            </a:pPr>
            <a:r>
              <a:rPr lang="en-US" dirty="0"/>
              <a:t>Psychology 2019 Award Winners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sz="2400" dirty="0"/>
              <a:t>Pictured:  Dr. Lia O’Brien &amp; Kristen Ohl, Amanda Indictor, Jacquelyn Redmond, Kateri Sloat, Emma Shipley, Mario Garcia, Joyce Pour-Azar, Jossian Ramos Beltran, Ellen McCauley, Tamera Goode, &amp; Colleen Sincavage</a:t>
            </a:r>
          </a:p>
        </p:txBody>
      </p:sp>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xmlns="" id="{B72FA6D1-68EE-4308-AAFB-04E5C3D601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4598" y="1520042"/>
            <a:ext cx="6002804" cy="4001869"/>
          </a:xfrm>
          <a:prstGeom prst="rect">
            <a:avLst/>
          </a:prstGeom>
        </p:spPr>
      </p:pic>
    </p:spTree>
    <p:extLst>
      <p:ext uri="{BB962C8B-B14F-4D97-AF65-F5344CB8AC3E}">
        <p14:creationId xmlns:p14="http://schemas.microsoft.com/office/powerpoint/2010/main" val="1914744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Content Placeholder 24">
            <a:extLst>
              <a:ext uri="{FF2B5EF4-FFF2-40B4-BE49-F238E27FC236}">
                <a16:creationId xmlns:a16="http://schemas.microsoft.com/office/drawing/2014/main" xmlns="" id="{E3A9BB6F-8A59-48B7-913C-4646FA75729A}"/>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28342" y="1211065"/>
            <a:ext cx="3184078" cy="2470285"/>
          </a:xfrm>
        </p:spPr>
      </p:pic>
      <p:pic>
        <p:nvPicPr>
          <p:cNvPr id="27" name="Picture 26">
            <a:extLst>
              <a:ext uri="{FF2B5EF4-FFF2-40B4-BE49-F238E27FC236}">
                <a16:creationId xmlns:a16="http://schemas.microsoft.com/office/drawing/2014/main" xmlns="" id="{A866DE83-FAE9-4451-8319-2E02CC5B88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7036" y="4150425"/>
            <a:ext cx="3713810" cy="2479587"/>
          </a:xfrm>
          <a:prstGeom prst="rect">
            <a:avLst/>
          </a:prstGeom>
        </p:spPr>
      </p:pic>
      <p:pic>
        <p:nvPicPr>
          <p:cNvPr id="29" name="Picture 28">
            <a:extLst>
              <a:ext uri="{FF2B5EF4-FFF2-40B4-BE49-F238E27FC236}">
                <a16:creationId xmlns:a16="http://schemas.microsoft.com/office/drawing/2014/main" xmlns="" id="{29B085E4-AEBE-4F3E-AD4C-4BC1C47D71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343" y="3984171"/>
            <a:ext cx="3184078" cy="2570018"/>
          </a:xfrm>
          <a:prstGeom prst="rect">
            <a:avLst/>
          </a:prstGeom>
        </p:spPr>
      </p:pic>
      <p:pic>
        <p:nvPicPr>
          <p:cNvPr id="31" name="Picture 30">
            <a:extLst>
              <a:ext uri="{FF2B5EF4-FFF2-40B4-BE49-F238E27FC236}">
                <a16:creationId xmlns:a16="http://schemas.microsoft.com/office/drawing/2014/main" xmlns="" id="{D3AFD46A-4273-43C9-B0BE-5813FB9424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4044" y="1310362"/>
            <a:ext cx="3716802" cy="2477868"/>
          </a:xfrm>
          <a:prstGeom prst="rect">
            <a:avLst/>
          </a:prstGeom>
        </p:spPr>
      </p:pic>
      <p:pic>
        <p:nvPicPr>
          <p:cNvPr id="33" name="Picture 32">
            <a:extLst>
              <a:ext uri="{FF2B5EF4-FFF2-40B4-BE49-F238E27FC236}">
                <a16:creationId xmlns:a16="http://schemas.microsoft.com/office/drawing/2014/main" xmlns="" id="{65E878AC-526C-4F2C-B7B6-7D0BDDB504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4993" y="2262248"/>
            <a:ext cx="4428792" cy="2956957"/>
          </a:xfrm>
          <a:prstGeom prst="rect">
            <a:avLst/>
          </a:prstGeom>
        </p:spPr>
      </p:pic>
      <p:sp>
        <p:nvSpPr>
          <p:cNvPr id="34" name="TextBox 33">
            <a:extLst>
              <a:ext uri="{FF2B5EF4-FFF2-40B4-BE49-F238E27FC236}">
                <a16:creationId xmlns:a16="http://schemas.microsoft.com/office/drawing/2014/main" xmlns="" id="{ABFE532B-2E5C-4E71-9A40-303E47A92D8D}"/>
              </a:ext>
            </a:extLst>
          </p:cNvPr>
          <p:cNvSpPr txBox="1"/>
          <p:nvPr/>
        </p:nvSpPr>
        <p:spPr>
          <a:xfrm>
            <a:off x="3696619" y="5390218"/>
            <a:ext cx="4428792"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Niara Geiger – CSM Student/Harpist</a:t>
            </a:r>
          </a:p>
        </p:txBody>
      </p:sp>
    </p:spTree>
    <p:extLst>
      <p:ext uri="{BB962C8B-B14F-4D97-AF65-F5344CB8AC3E}">
        <p14:creationId xmlns:p14="http://schemas.microsoft.com/office/powerpoint/2010/main" val="424253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pic>
        <p:nvPicPr>
          <p:cNvPr id="3" name="Content Placeholder 2">
            <a:extLst>
              <a:ext uri="{FF2B5EF4-FFF2-40B4-BE49-F238E27FC236}">
                <a16:creationId xmlns:a16="http://schemas.microsoft.com/office/drawing/2014/main" xmlns="" id="{6DBE085F-AA3C-4C26-B6D2-5494C76132B7}"/>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484" y="1075944"/>
            <a:ext cx="4389121" cy="2926080"/>
          </a:xfrm>
        </p:spPr>
      </p:pic>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xmlns="" id="{D1AFE21E-8CC7-4D2B-ABA2-7D685A27A5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4553" y="1075944"/>
            <a:ext cx="4377447" cy="2926038"/>
          </a:xfrm>
          <a:prstGeom prst="rect">
            <a:avLst/>
          </a:prstGeom>
        </p:spPr>
      </p:pic>
      <p:pic>
        <p:nvPicPr>
          <p:cNvPr id="13" name="Picture 12">
            <a:extLst>
              <a:ext uri="{FF2B5EF4-FFF2-40B4-BE49-F238E27FC236}">
                <a16:creationId xmlns:a16="http://schemas.microsoft.com/office/drawing/2014/main" xmlns="" id="{78587E84-2F1E-4458-9D39-DB3DEEAD76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5" y="4001982"/>
            <a:ext cx="4389120" cy="2926080"/>
          </a:xfrm>
          <a:prstGeom prst="rect">
            <a:avLst/>
          </a:prstGeom>
        </p:spPr>
      </p:pic>
      <p:pic>
        <p:nvPicPr>
          <p:cNvPr id="5" name="Picture 4">
            <a:extLst>
              <a:ext uri="{FF2B5EF4-FFF2-40B4-BE49-F238E27FC236}">
                <a16:creationId xmlns:a16="http://schemas.microsoft.com/office/drawing/2014/main" xmlns="" id="{8F3FE9D8-5E25-44A0-86E2-AA2F456A57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9348808" y="-22493512"/>
            <a:ext cx="2926080" cy="2194560"/>
          </a:xfrm>
          <a:prstGeom prst="rect">
            <a:avLst/>
          </a:prstGeom>
        </p:spPr>
      </p:pic>
      <p:pic>
        <p:nvPicPr>
          <p:cNvPr id="12" name="Picture 11">
            <a:extLst>
              <a:ext uri="{FF2B5EF4-FFF2-40B4-BE49-F238E27FC236}">
                <a16:creationId xmlns:a16="http://schemas.microsoft.com/office/drawing/2014/main" xmlns="" id="{28DD4857-72A2-4664-9573-9BD02FB1B1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7026" y="3944252"/>
            <a:ext cx="4374974" cy="2913748"/>
          </a:xfrm>
          <a:prstGeom prst="rect">
            <a:avLst/>
          </a:prstGeom>
        </p:spPr>
      </p:pic>
      <p:pic>
        <p:nvPicPr>
          <p:cNvPr id="19" name="Picture 18">
            <a:extLst>
              <a:ext uri="{FF2B5EF4-FFF2-40B4-BE49-F238E27FC236}">
                <a16:creationId xmlns:a16="http://schemas.microsoft.com/office/drawing/2014/main" xmlns="" id="{BC09DE2A-BC37-47F2-AAEC-38B0D78CE6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4448" y="2027806"/>
            <a:ext cx="3428983" cy="3875843"/>
          </a:xfrm>
          <a:prstGeom prst="rect">
            <a:avLst/>
          </a:prstGeom>
        </p:spPr>
      </p:pic>
      <p:sp>
        <p:nvSpPr>
          <p:cNvPr id="20" name="TextBox 19">
            <a:extLst>
              <a:ext uri="{FF2B5EF4-FFF2-40B4-BE49-F238E27FC236}">
                <a16:creationId xmlns:a16="http://schemas.microsoft.com/office/drawing/2014/main" xmlns="" id="{E1401E02-383B-4A66-99EB-52B9CC50F92A}"/>
              </a:ext>
            </a:extLst>
          </p:cNvPr>
          <p:cNvSpPr txBox="1"/>
          <p:nvPr/>
        </p:nvSpPr>
        <p:spPr>
          <a:xfrm>
            <a:off x="4402088" y="1216241"/>
            <a:ext cx="3412465"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Dr. Lisa Marano</a:t>
            </a:r>
          </a:p>
        </p:txBody>
      </p:sp>
      <p:sp>
        <p:nvSpPr>
          <p:cNvPr id="21" name="TextBox 20">
            <a:extLst>
              <a:ext uri="{FF2B5EF4-FFF2-40B4-BE49-F238E27FC236}">
                <a16:creationId xmlns:a16="http://schemas.microsoft.com/office/drawing/2014/main" xmlns="" id="{7BC1E4DA-51E5-49A2-A0DA-C0FA59C5383B}"/>
              </a:ext>
            </a:extLst>
          </p:cNvPr>
          <p:cNvSpPr txBox="1"/>
          <p:nvPr/>
        </p:nvSpPr>
        <p:spPr>
          <a:xfrm>
            <a:off x="4402088" y="6019060"/>
            <a:ext cx="3412465"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Facult</a:t>
            </a:r>
            <a:r>
              <a:rPr lang="en-US" dirty="0"/>
              <a:t>y Associate</a:t>
            </a:r>
          </a:p>
          <a:p>
            <a:pPr algn="ctr"/>
            <a:r>
              <a:rPr lang="en-US" dirty="0"/>
              <a:t> for Student Success</a:t>
            </a:r>
          </a:p>
        </p:txBody>
      </p:sp>
    </p:spTree>
    <p:extLst>
      <p:ext uri="{BB962C8B-B14F-4D97-AF65-F5344CB8AC3E}">
        <p14:creationId xmlns:p14="http://schemas.microsoft.com/office/powerpoint/2010/main" val="3503203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pic>
        <p:nvPicPr>
          <p:cNvPr id="3" name="Content Placeholder 2">
            <a:extLst>
              <a:ext uri="{FF2B5EF4-FFF2-40B4-BE49-F238E27FC236}">
                <a16:creationId xmlns:a16="http://schemas.microsoft.com/office/drawing/2014/main" xmlns="" id="{E9070BD6-B536-44FE-8C3D-9288605369DC}"/>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664094" y="1890914"/>
            <a:ext cx="2834554" cy="4251831"/>
          </a:xfrm>
        </p:spPr>
      </p:pic>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xmlns="" id="{C3993DB7-1BA5-4E71-8F88-51ADA44810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75944"/>
            <a:ext cx="4160158" cy="2777599"/>
          </a:xfrm>
          <a:prstGeom prst="rect">
            <a:avLst/>
          </a:prstGeom>
        </p:spPr>
      </p:pic>
      <p:pic>
        <p:nvPicPr>
          <p:cNvPr id="13" name="Picture 12">
            <a:extLst>
              <a:ext uri="{FF2B5EF4-FFF2-40B4-BE49-F238E27FC236}">
                <a16:creationId xmlns:a16="http://schemas.microsoft.com/office/drawing/2014/main" xmlns="" id="{ADDD7F66-0C8A-4048-B655-2137A5D011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2587" y="4115790"/>
            <a:ext cx="4189413" cy="2742210"/>
          </a:xfrm>
          <a:prstGeom prst="rect">
            <a:avLst/>
          </a:prstGeom>
        </p:spPr>
      </p:pic>
      <p:pic>
        <p:nvPicPr>
          <p:cNvPr id="15" name="Picture 14">
            <a:extLst>
              <a:ext uri="{FF2B5EF4-FFF2-40B4-BE49-F238E27FC236}">
                <a16:creationId xmlns:a16="http://schemas.microsoft.com/office/drawing/2014/main" xmlns="" id="{91957E88-980C-4AAE-A970-D0B79BE142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2586" y="1075944"/>
            <a:ext cx="4189413" cy="3039465"/>
          </a:xfrm>
          <a:prstGeom prst="rect">
            <a:avLst/>
          </a:prstGeom>
        </p:spPr>
      </p:pic>
      <p:pic>
        <p:nvPicPr>
          <p:cNvPr id="17" name="Picture 16">
            <a:extLst>
              <a:ext uri="{FF2B5EF4-FFF2-40B4-BE49-F238E27FC236}">
                <a16:creationId xmlns:a16="http://schemas.microsoft.com/office/drawing/2014/main" xmlns="" id="{D61AA9FB-271B-4207-AB50-0FEBCC371A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 y="3853543"/>
            <a:ext cx="4160159" cy="3004457"/>
          </a:xfrm>
          <a:prstGeom prst="rect">
            <a:avLst/>
          </a:prstGeom>
        </p:spPr>
      </p:pic>
      <p:sp>
        <p:nvSpPr>
          <p:cNvPr id="2" name="TextBox 1">
            <a:extLst>
              <a:ext uri="{FF2B5EF4-FFF2-40B4-BE49-F238E27FC236}">
                <a16:creationId xmlns:a16="http://schemas.microsoft.com/office/drawing/2014/main" xmlns="" id="{3C63DB9A-C62B-416E-A597-40884C384690}"/>
              </a:ext>
            </a:extLst>
          </p:cNvPr>
          <p:cNvSpPr txBox="1"/>
          <p:nvPr/>
        </p:nvSpPr>
        <p:spPr>
          <a:xfrm>
            <a:off x="4160158" y="1169719"/>
            <a:ext cx="3842428"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Dr. Vishal Shah</a:t>
            </a:r>
          </a:p>
        </p:txBody>
      </p:sp>
      <p:sp>
        <p:nvSpPr>
          <p:cNvPr id="5" name="TextBox 4">
            <a:extLst>
              <a:ext uri="{FF2B5EF4-FFF2-40B4-BE49-F238E27FC236}">
                <a16:creationId xmlns:a16="http://schemas.microsoft.com/office/drawing/2014/main" xmlns="" id="{14F0265F-67F3-4024-B799-8341DDD00285}"/>
              </a:ext>
            </a:extLst>
          </p:cNvPr>
          <p:cNvSpPr txBox="1"/>
          <p:nvPr/>
        </p:nvSpPr>
        <p:spPr>
          <a:xfrm>
            <a:off x="4182010" y="6142745"/>
            <a:ext cx="3798721"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Associate Dean of the College of the Sciences and Mathematics</a:t>
            </a:r>
          </a:p>
        </p:txBody>
      </p:sp>
    </p:spTree>
    <p:extLst>
      <p:ext uri="{BB962C8B-B14F-4D97-AF65-F5344CB8AC3E}">
        <p14:creationId xmlns:p14="http://schemas.microsoft.com/office/powerpoint/2010/main" val="125402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sp>
        <p:nvSpPr>
          <p:cNvPr id="5" name="Content Placeholder 4"/>
          <p:cNvSpPr>
            <a:spLocks noGrp="1"/>
          </p:cNvSpPr>
          <p:nvPr>
            <p:ph idx="1"/>
          </p:nvPr>
        </p:nvSpPr>
        <p:spPr>
          <a:xfrm>
            <a:off x="0" y="1075944"/>
            <a:ext cx="12192000" cy="5782056"/>
          </a:xfrm>
        </p:spPr>
        <p:txBody>
          <a:bodyPr>
            <a:normAutofit/>
          </a:bodyPr>
          <a:lstStyle/>
          <a:p>
            <a:pPr marL="0" indent="0" algn="ctr">
              <a:buNone/>
            </a:pPr>
            <a:r>
              <a:rPr lang="en-US" dirty="0"/>
              <a:t>CSM 2019 Research Award Winners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marL="0" indent="0" algn="ctr">
              <a:buNone/>
            </a:pPr>
            <a:r>
              <a:rPr lang="en-US" sz="1800" dirty="0"/>
              <a:t>Pictured:  Erin Walsh, Priyatharsini Selvarathinam, Veronica Still &amp; Colleen Kilcoyne</a:t>
            </a:r>
          </a:p>
          <a:p>
            <a:pPr marL="0" indent="0" algn="ctr">
              <a:buNone/>
            </a:pPr>
            <a:r>
              <a:rPr lang="en-US" sz="1800" dirty="0"/>
              <a:t>Not Pictured:  Abbas Husain, Jaide Wible, Angela Zaccone, Dena Elansari, Hannah Crespy, Kelly Daudert, Brooke Miller, Caroline Guzi, Kelly Bradley, Kelsey Blum &amp; Michael Powers</a:t>
            </a:r>
          </a:p>
        </p:txBody>
      </p:sp>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826" y="1583400"/>
            <a:ext cx="5974348" cy="3982899"/>
          </a:xfrm>
          <a:prstGeom prst="rect">
            <a:avLst/>
          </a:prstGeom>
        </p:spPr>
      </p:pic>
    </p:spTree>
    <p:extLst>
      <p:ext uri="{BB962C8B-B14F-4D97-AF65-F5344CB8AC3E}">
        <p14:creationId xmlns:p14="http://schemas.microsoft.com/office/powerpoint/2010/main" val="1025682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pic>
        <p:nvPicPr>
          <p:cNvPr id="3" name="Content Placeholder 2">
            <a:extLst>
              <a:ext uri="{FF2B5EF4-FFF2-40B4-BE49-F238E27FC236}">
                <a16:creationId xmlns:a16="http://schemas.microsoft.com/office/drawing/2014/main" xmlns="" id="{140FDE3B-9B99-4235-96B2-09EBD2EFDD9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183" y="1070120"/>
            <a:ext cx="3842860" cy="3034952"/>
          </a:xfrm>
        </p:spPr>
      </p:pic>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xmlns="" id="{1795D179-4A6F-4F4F-B819-89A18027F4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3621" y="3942945"/>
            <a:ext cx="3840480" cy="2912168"/>
          </a:xfrm>
          <a:prstGeom prst="rect">
            <a:avLst/>
          </a:prstGeom>
        </p:spPr>
      </p:pic>
      <p:pic>
        <p:nvPicPr>
          <p:cNvPr id="13" name="Picture 12">
            <a:extLst>
              <a:ext uri="{FF2B5EF4-FFF2-40B4-BE49-F238E27FC236}">
                <a16:creationId xmlns:a16="http://schemas.microsoft.com/office/drawing/2014/main" xmlns="" id="{65AA597B-8911-4DE0-AB65-75E5F5D59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49631" y="1064272"/>
            <a:ext cx="3840480" cy="2878673"/>
          </a:xfrm>
          <a:prstGeom prst="rect">
            <a:avLst/>
          </a:prstGeom>
        </p:spPr>
      </p:pic>
      <p:pic>
        <p:nvPicPr>
          <p:cNvPr id="15" name="Picture 14">
            <a:extLst>
              <a:ext uri="{FF2B5EF4-FFF2-40B4-BE49-F238E27FC236}">
                <a16:creationId xmlns:a16="http://schemas.microsoft.com/office/drawing/2014/main" xmlns="" id="{34ADBAFF-88A4-40F7-B0E6-51300AE95A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5" y="4105072"/>
            <a:ext cx="3840480" cy="2754873"/>
          </a:xfrm>
          <a:prstGeom prst="rect">
            <a:avLst/>
          </a:prstGeom>
        </p:spPr>
      </p:pic>
      <p:pic>
        <p:nvPicPr>
          <p:cNvPr id="5" name="Picture 4">
            <a:extLst>
              <a:ext uri="{FF2B5EF4-FFF2-40B4-BE49-F238E27FC236}">
                <a16:creationId xmlns:a16="http://schemas.microsoft.com/office/drawing/2014/main" xmlns="" id="{6BA742AF-1964-4961-B12E-1E5A466ED0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43206" y="2533818"/>
            <a:ext cx="4506426" cy="3008791"/>
          </a:xfrm>
          <a:prstGeom prst="rect">
            <a:avLst/>
          </a:prstGeom>
        </p:spPr>
      </p:pic>
      <p:sp>
        <p:nvSpPr>
          <p:cNvPr id="10" name="TextBox 9">
            <a:extLst>
              <a:ext uri="{FF2B5EF4-FFF2-40B4-BE49-F238E27FC236}">
                <a16:creationId xmlns:a16="http://schemas.microsoft.com/office/drawing/2014/main" xmlns="" id="{4229E281-7468-4127-9CE5-DE25E5213943}"/>
              </a:ext>
            </a:extLst>
          </p:cNvPr>
          <p:cNvSpPr txBox="1"/>
          <p:nvPr/>
        </p:nvSpPr>
        <p:spPr>
          <a:xfrm>
            <a:off x="4014850" y="1617715"/>
            <a:ext cx="3877293" cy="769441"/>
          </a:xfrm>
          <a:prstGeom prst="rect">
            <a:avLst/>
          </a:prstGeom>
          <a:solidFill>
            <a:schemeClr val="accent4">
              <a:lumMod val="40000"/>
              <a:lumOff val="60000"/>
            </a:schemeClr>
          </a:solid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Dr. Radha Pyati</a:t>
            </a:r>
          </a:p>
        </p:txBody>
      </p:sp>
      <p:sp>
        <p:nvSpPr>
          <p:cNvPr id="12" name="TextBox 11">
            <a:extLst>
              <a:ext uri="{FF2B5EF4-FFF2-40B4-BE49-F238E27FC236}">
                <a16:creationId xmlns:a16="http://schemas.microsoft.com/office/drawing/2014/main" xmlns="" id="{03F188B5-2CBC-418E-852C-54D21461A92B}"/>
              </a:ext>
            </a:extLst>
          </p:cNvPr>
          <p:cNvSpPr txBox="1"/>
          <p:nvPr/>
        </p:nvSpPr>
        <p:spPr>
          <a:xfrm>
            <a:off x="3843206" y="5818396"/>
            <a:ext cx="4500416"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Dean of the College of the Sciences and Mathematics</a:t>
            </a:r>
          </a:p>
        </p:txBody>
      </p:sp>
    </p:spTree>
    <p:extLst>
      <p:ext uri="{BB962C8B-B14F-4D97-AF65-F5344CB8AC3E}">
        <p14:creationId xmlns:p14="http://schemas.microsoft.com/office/powerpoint/2010/main" val="8877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sp>
        <p:nvSpPr>
          <p:cNvPr id="5" name="Content Placeholder 4"/>
          <p:cNvSpPr>
            <a:spLocks noGrp="1"/>
          </p:cNvSpPr>
          <p:nvPr>
            <p:ph idx="1"/>
          </p:nvPr>
        </p:nvSpPr>
        <p:spPr>
          <a:xfrm>
            <a:off x="838200" y="1410158"/>
            <a:ext cx="10515600" cy="5199961"/>
          </a:xfrm>
        </p:spPr>
        <p:txBody>
          <a:bodyPr/>
          <a:lstStyle/>
          <a:p>
            <a:pPr marL="0" indent="0" algn="ctr">
              <a:buNone/>
            </a:pPr>
            <a:r>
              <a:rPr lang="en-US" dirty="0"/>
              <a:t>Anthropology 2019 Award Winner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marL="0" indent="0" algn="ctr">
              <a:buNone/>
            </a:pPr>
            <a:r>
              <a:rPr lang="en-US" dirty="0"/>
              <a:t>Dr. Heather Wholey &amp; Emily Pepper</a:t>
            </a:r>
          </a:p>
        </p:txBody>
      </p:sp>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5460" y="1918779"/>
            <a:ext cx="4101081" cy="3280865"/>
          </a:xfrm>
          <a:prstGeom prst="rect">
            <a:avLst/>
          </a:prstGeom>
        </p:spPr>
      </p:pic>
    </p:spTree>
    <p:extLst>
      <p:ext uri="{BB962C8B-B14F-4D97-AF65-F5344CB8AC3E}">
        <p14:creationId xmlns:p14="http://schemas.microsoft.com/office/powerpoint/2010/main" val="176320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sp>
        <p:nvSpPr>
          <p:cNvPr id="5" name="Content Placeholder 4"/>
          <p:cNvSpPr>
            <a:spLocks noGrp="1"/>
          </p:cNvSpPr>
          <p:nvPr>
            <p:ph idx="1"/>
          </p:nvPr>
        </p:nvSpPr>
        <p:spPr>
          <a:xfrm>
            <a:off x="838200" y="1410158"/>
            <a:ext cx="10515600" cy="5199961"/>
          </a:xfrm>
        </p:spPr>
        <p:txBody>
          <a:bodyPr/>
          <a:lstStyle/>
          <a:p>
            <a:pPr marL="0" indent="0" algn="ctr">
              <a:buNone/>
            </a:pPr>
            <a:r>
              <a:rPr lang="en-US" dirty="0"/>
              <a:t>Sociology 2019 Award Winner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marL="0" indent="0" algn="ctr">
              <a:buNone/>
            </a:pPr>
            <a:r>
              <a:rPr lang="en-US" dirty="0"/>
              <a:t>Dr. Jacqueline Zalewski &amp; Andrew Bathemess</a:t>
            </a:r>
          </a:p>
        </p:txBody>
      </p:sp>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1006" y="1918779"/>
            <a:ext cx="2638764" cy="3958146"/>
          </a:xfrm>
          <a:prstGeom prst="rect">
            <a:avLst/>
          </a:prstGeom>
        </p:spPr>
      </p:pic>
    </p:spTree>
    <p:extLst>
      <p:ext uri="{BB962C8B-B14F-4D97-AF65-F5344CB8AC3E}">
        <p14:creationId xmlns:p14="http://schemas.microsoft.com/office/powerpoint/2010/main" val="75022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sp>
        <p:nvSpPr>
          <p:cNvPr id="5" name="Content Placeholder 4"/>
          <p:cNvSpPr>
            <a:spLocks noGrp="1"/>
          </p:cNvSpPr>
          <p:nvPr>
            <p:ph idx="1"/>
          </p:nvPr>
        </p:nvSpPr>
        <p:spPr>
          <a:xfrm>
            <a:off x="0" y="1075944"/>
            <a:ext cx="12192000" cy="5706595"/>
          </a:xfrm>
        </p:spPr>
        <p:txBody>
          <a:bodyPr/>
          <a:lstStyle/>
          <a:p>
            <a:pPr marL="0" indent="0" algn="ctr">
              <a:buNone/>
            </a:pPr>
            <a:r>
              <a:rPr lang="en-US" dirty="0"/>
              <a:t>Biology 2019 Award Winners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marL="0" indent="0" algn="ctr">
              <a:buNone/>
            </a:pPr>
            <a:r>
              <a:rPr lang="en-US" sz="2000" dirty="0"/>
              <a:t>Pictured:  Dr. Jennifer Chandler &amp; Christopher Catranis, Caylee Irvin &amp; Luke Kowal</a:t>
            </a:r>
          </a:p>
          <a:p>
            <a:pPr marL="0" indent="0" algn="ctr">
              <a:buNone/>
            </a:pPr>
            <a:r>
              <a:rPr lang="en-US" sz="2000" dirty="0"/>
              <a:t>Not Pictured:  Maribeth Beatty, Aamir Amanullah, Madison James &amp; Kaelyn Cooper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sz="2000" dirty="0"/>
          </a:p>
          <a:p>
            <a:endParaRPr lang="en-US" dirty="0"/>
          </a:p>
        </p:txBody>
      </p:sp>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4883" y="1766656"/>
            <a:ext cx="5202234" cy="3528298"/>
          </a:xfrm>
          <a:prstGeom prst="rect">
            <a:avLst/>
          </a:prstGeom>
        </p:spPr>
      </p:pic>
    </p:spTree>
    <p:extLst>
      <p:ext uri="{BB962C8B-B14F-4D97-AF65-F5344CB8AC3E}">
        <p14:creationId xmlns:p14="http://schemas.microsoft.com/office/powerpoint/2010/main" val="390107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sp>
        <p:nvSpPr>
          <p:cNvPr id="5" name="Content Placeholder 4"/>
          <p:cNvSpPr>
            <a:spLocks noGrp="1"/>
          </p:cNvSpPr>
          <p:nvPr>
            <p:ph idx="1"/>
          </p:nvPr>
        </p:nvSpPr>
        <p:spPr>
          <a:xfrm>
            <a:off x="0" y="1075944"/>
            <a:ext cx="12192000" cy="5782056"/>
          </a:xfrm>
        </p:spPr>
        <p:txBody>
          <a:bodyPr/>
          <a:lstStyle/>
          <a:p>
            <a:pPr marL="0" indent="0" algn="ctr">
              <a:buNone/>
            </a:pPr>
            <a:r>
              <a:rPr lang="en-US" dirty="0"/>
              <a:t>Chemistry 2019 Award Winners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marL="0" indent="0" algn="ctr">
              <a:buNone/>
            </a:pPr>
            <a:r>
              <a:rPr lang="en-US" sz="2000" dirty="0"/>
              <a:t>Pictured:  Dr. Melissa Cichowicz &amp; Erica Knorr, William Thompson &amp; Amit Grewal</a:t>
            </a:r>
          </a:p>
          <a:p>
            <a:pPr marL="0" indent="0" algn="ctr">
              <a:buNone/>
            </a:pPr>
            <a:r>
              <a:rPr lang="en-US" sz="2000" dirty="0"/>
              <a:t>Not Pictured:  Summer Keefer &amp; Annette </a:t>
            </a:r>
            <a:r>
              <a:rPr lang="en-US" sz="2000" dirty="0" err="1"/>
              <a:t>Krzyanski</a:t>
            </a:r>
            <a:endParaRPr lang="en-US" sz="2000" dirty="0"/>
          </a:p>
          <a:p>
            <a:pPr algn="ctr"/>
            <a:endParaRPr lang="en-US" dirty="0"/>
          </a:p>
          <a:p>
            <a:endParaRPr lang="en-US" dirty="0"/>
          </a:p>
        </p:txBody>
      </p:sp>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5058" y="1677880"/>
            <a:ext cx="5881884" cy="3921256"/>
          </a:xfrm>
          <a:prstGeom prst="rect">
            <a:avLst/>
          </a:prstGeom>
        </p:spPr>
      </p:pic>
    </p:spTree>
    <p:extLst>
      <p:ext uri="{BB962C8B-B14F-4D97-AF65-F5344CB8AC3E}">
        <p14:creationId xmlns:p14="http://schemas.microsoft.com/office/powerpoint/2010/main" val="354346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sp>
        <p:nvSpPr>
          <p:cNvPr id="5" name="Content Placeholder 4"/>
          <p:cNvSpPr>
            <a:spLocks noGrp="1"/>
          </p:cNvSpPr>
          <p:nvPr>
            <p:ph idx="1"/>
          </p:nvPr>
        </p:nvSpPr>
        <p:spPr>
          <a:xfrm>
            <a:off x="0" y="1075944"/>
            <a:ext cx="12192000" cy="5782055"/>
          </a:xfrm>
        </p:spPr>
        <p:txBody>
          <a:bodyPr/>
          <a:lstStyle/>
          <a:p>
            <a:pPr marL="0" indent="0" algn="ctr">
              <a:buNone/>
            </a:pPr>
            <a:r>
              <a:rPr lang="en-US" dirty="0"/>
              <a:t>CSM 2019 Outstanding Student Award Winners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marL="0" indent="0" algn="ctr">
              <a:buNone/>
            </a:pPr>
            <a:r>
              <a:rPr lang="en-US" sz="1800" dirty="0"/>
              <a:t>Pictured: Dr. Julie Wiest &amp; Nominees: Ellen McCauley, Kathleen Weber &amp; Garrett Compton</a:t>
            </a:r>
          </a:p>
          <a:p>
            <a:pPr marL="0" indent="0" algn="ctr">
              <a:buNone/>
            </a:pPr>
            <a:r>
              <a:rPr lang="en-US" sz="1800" dirty="0"/>
              <a:t> Not Pictured:  Dominica DeFelice</a:t>
            </a:r>
          </a:p>
          <a:p>
            <a:pPr marL="0" indent="0" algn="ctr">
              <a:buNone/>
            </a:pPr>
            <a:r>
              <a:rPr lang="en-US" sz="1800" dirty="0"/>
              <a:t>Outstanding Student Award Winner:  Sapana Gupta</a:t>
            </a:r>
          </a:p>
        </p:txBody>
      </p:sp>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6798" y="1633491"/>
            <a:ext cx="5158405" cy="3492240"/>
          </a:xfrm>
          <a:prstGeom prst="rect">
            <a:avLst/>
          </a:prstGeom>
        </p:spPr>
      </p:pic>
    </p:spTree>
    <p:extLst>
      <p:ext uri="{BB962C8B-B14F-4D97-AF65-F5344CB8AC3E}">
        <p14:creationId xmlns:p14="http://schemas.microsoft.com/office/powerpoint/2010/main" val="73070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sp>
        <p:nvSpPr>
          <p:cNvPr id="5" name="Content Placeholder 4"/>
          <p:cNvSpPr>
            <a:spLocks noGrp="1"/>
          </p:cNvSpPr>
          <p:nvPr>
            <p:ph idx="1"/>
          </p:nvPr>
        </p:nvSpPr>
        <p:spPr>
          <a:xfrm>
            <a:off x="0" y="1075944"/>
            <a:ext cx="12192000" cy="5782055"/>
          </a:xfrm>
        </p:spPr>
        <p:txBody>
          <a:bodyPr>
            <a:normAutofit/>
          </a:bodyPr>
          <a:lstStyle/>
          <a:p>
            <a:pPr marL="0" indent="0" algn="ctr">
              <a:buNone/>
            </a:pPr>
            <a:r>
              <a:rPr lang="en-US" dirty="0"/>
              <a:t>Computer Science 2019 Award Winners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marL="0" indent="0" algn="ctr">
              <a:buNone/>
            </a:pPr>
            <a:r>
              <a:rPr lang="en-US" sz="2000" dirty="0"/>
              <a:t>Pictured:  Dr. Richard Burns &amp; Brittney Walsh-Piwowarski</a:t>
            </a:r>
          </a:p>
        </p:txBody>
      </p:sp>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2700" y="1793290"/>
            <a:ext cx="5326601" cy="4261282"/>
          </a:xfrm>
          <a:prstGeom prst="rect">
            <a:avLst/>
          </a:prstGeom>
        </p:spPr>
      </p:pic>
    </p:spTree>
    <p:extLst>
      <p:ext uri="{BB962C8B-B14F-4D97-AF65-F5344CB8AC3E}">
        <p14:creationId xmlns:p14="http://schemas.microsoft.com/office/powerpoint/2010/main" val="194589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44000" cy="1075944"/>
          </a:xfrm>
          <a:prstGeom prst="rect">
            <a:avLst/>
          </a:prstGeom>
        </p:spPr>
      </p:pic>
      <p:sp>
        <p:nvSpPr>
          <p:cNvPr id="5" name="Content Placeholder 4"/>
          <p:cNvSpPr>
            <a:spLocks noGrp="1"/>
          </p:cNvSpPr>
          <p:nvPr>
            <p:ph idx="1"/>
          </p:nvPr>
        </p:nvSpPr>
        <p:spPr>
          <a:xfrm>
            <a:off x="0" y="1075944"/>
            <a:ext cx="12192000" cy="5782055"/>
          </a:xfrm>
        </p:spPr>
        <p:txBody>
          <a:bodyPr>
            <a:normAutofit/>
          </a:bodyPr>
          <a:lstStyle/>
          <a:p>
            <a:pPr marL="0" indent="0" algn="ctr">
              <a:buNone/>
            </a:pPr>
            <a:r>
              <a:rPr lang="en-US" dirty="0"/>
              <a:t>Earth &amp; Space Sciences 2019 Award Winners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marL="0" indent="0" algn="ctr">
              <a:buNone/>
            </a:pPr>
            <a:r>
              <a:rPr lang="en-US" sz="2000" dirty="0"/>
              <a:t>Pictured:  Dr. Joby Hilliker &amp; Dr. Daria Nikitina with Christopher Rodriguez, Tripp Fischer &amp; Lukas Berry </a:t>
            </a:r>
          </a:p>
          <a:p>
            <a:pPr marL="0" indent="0" algn="ctr">
              <a:buNone/>
            </a:pPr>
            <a:r>
              <a:rPr lang="en-US" sz="2000" dirty="0"/>
              <a:t>Not Pictured:  Abraham Johnson, Jacklyn Clark, Abigail Keebler, Michael Powers, Brian Leible &amp; Matthew McDonald</a:t>
            </a:r>
          </a:p>
          <a:p>
            <a:endParaRPr lang="en-US" dirty="0"/>
          </a:p>
        </p:txBody>
      </p:sp>
      <p:grpSp>
        <p:nvGrpSpPr>
          <p:cNvPr id="6" name="Group 5">
            <a:extLst>
              <a:ext uri="{FF2B5EF4-FFF2-40B4-BE49-F238E27FC236}">
                <a16:creationId xmlns:a16="http://schemas.microsoft.com/office/drawing/2014/main" xmlns="" id="{16D1CFF4-B715-496E-BB39-61F415EBB9F4}"/>
              </a:ext>
            </a:extLst>
          </p:cNvPr>
          <p:cNvGrpSpPr/>
          <p:nvPr/>
        </p:nvGrpSpPr>
        <p:grpSpPr>
          <a:xfrm>
            <a:off x="0" y="0"/>
            <a:ext cx="12192000" cy="1075944"/>
            <a:chOff x="0" y="0"/>
            <a:chExt cx="12192000" cy="1075944"/>
          </a:xfrm>
        </p:grpSpPr>
        <p:pic>
          <p:nvPicPr>
            <p:cNvPr id="7" name="Picture 6">
              <a:extLst>
                <a:ext uri="{FF2B5EF4-FFF2-40B4-BE49-F238E27FC236}">
                  <a16:creationId xmlns:a16="http://schemas.microsoft.com/office/drawing/2014/main" xmlns="" id="{8D4CFA2C-8F29-43CB-9D7C-F5795FEE3A9A}"/>
                </a:ext>
              </a:extLst>
            </p:cNvPr>
            <p:cNvPicPr>
              <a:picLocks noChangeAspect="1"/>
            </p:cNvPicPr>
            <p:nvPr/>
          </p:nvPicPr>
          <p:blipFill>
            <a:blip r:embed="rId3"/>
            <a:stretch>
              <a:fillRect/>
            </a:stretch>
          </p:blipFill>
          <p:spPr>
            <a:xfrm>
              <a:off x="1524000" y="0"/>
              <a:ext cx="9144000" cy="1075944"/>
            </a:xfrm>
            <a:prstGeom prst="rect">
              <a:avLst/>
            </a:prstGeom>
          </p:spPr>
        </p:pic>
        <p:sp>
          <p:nvSpPr>
            <p:cNvPr id="8" name="Rectangle 7">
              <a:extLst>
                <a:ext uri="{FF2B5EF4-FFF2-40B4-BE49-F238E27FC236}">
                  <a16:creationId xmlns:a16="http://schemas.microsoft.com/office/drawing/2014/main" xmlns="" id="{72E23CAC-FB30-40C3-8756-E8FB9456CEFD}"/>
                </a:ext>
              </a:extLst>
            </p:cNvPr>
            <p:cNvSpPr/>
            <p:nvPr/>
          </p:nvSpPr>
          <p:spPr>
            <a:xfrm>
              <a:off x="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4BCF2DB-A48B-4E2D-B32B-B6110C5916A6}"/>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318" y="1766656"/>
            <a:ext cx="5339916" cy="3559945"/>
          </a:xfrm>
          <a:prstGeom prst="rect">
            <a:avLst/>
          </a:prstGeom>
        </p:spPr>
      </p:pic>
    </p:spTree>
    <p:extLst>
      <p:ext uri="{BB962C8B-B14F-4D97-AF65-F5344CB8AC3E}">
        <p14:creationId xmlns:p14="http://schemas.microsoft.com/office/powerpoint/2010/main" val="4623881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8163</TotalTime>
  <Words>758</Words>
  <Application>Microsoft Office PowerPoint</Application>
  <PresentationFormat>Widescreen</PresentationFormat>
  <Paragraphs>206</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1_Office Theme</vt:lpstr>
      <vt:lpstr>College of the Sciences and Mathematics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Chester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Walton, Eleanor</dc:creator>
  <cp:lastModifiedBy>Watson, Shannon R</cp:lastModifiedBy>
  <cp:revision>312</cp:revision>
  <cp:lastPrinted>2018-05-08T17:18:37Z</cp:lastPrinted>
  <dcterms:created xsi:type="dcterms:W3CDTF">2017-02-20T20:16:44Z</dcterms:created>
  <dcterms:modified xsi:type="dcterms:W3CDTF">2019-05-08T14:09:38Z</dcterms:modified>
</cp:coreProperties>
</file>