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8" r:id="rId3"/>
    <p:sldId id="257" r:id="rId4"/>
    <p:sldId id="262" r:id="rId5"/>
    <p:sldId id="263" r:id="rId6"/>
    <p:sldId id="259" r:id="rId7"/>
    <p:sldId id="264" r:id="rId8"/>
    <p:sldId id="260" r:id="rId9"/>
    <p:sldId id="265" r:id="rId10"/>
    <p:sldId id="266" r:id="rId11"/>
    <p:sldId id="267" r:id="rId12"/>
    <p:sldId id="274" r:id="rId13"/>
    <p:sldId id="268" r:id="rId14"/>
    <p:sldId id="275" r:id="rId15"/>
    <p:sldId id="277" r:id="rId16"/>
    <p:sldId id="278" r:id="rId17"/>
    <p:sldId id="279" r:id="rId18"/>
    <p:sldId id="280" r:id="rId19"/>
    <p:sldId id="282" r:id="rId20"/>
    <p:sldId id="284" r:id="rId21"/>
    <p:sldId id="291" r:id="rId22"/>
    <p:sldId id="300" r:id="rId23"/>
    <p:sldId id="269" r:id="rId24"/>
    <p:sldId id="276" r:id="rId25"/>
    <p:sldId id="301" r:id="rId26"/>
    <p:sldId id="302" r:id="rId27"/>
    <p:sldId id="303" r:id="rId28"/>
    <p:sldId id="304" r:id="rId29"/>
    <p:sldId id="271" r:id="rId30"/>
    <p:sldId id="285" r:id="rId31"/>
    <p:sldId id="272" r:id="rId32"/>
    <p:sldId id="286" r:id="rId33"/>
    <p:sldId id="299" r:id="rId34"/>
    <p:sldId id="273" r:id="rId35"/>
    <p:sldId id="26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81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0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10C51-EE13-4DC1-A98D-3E3F89572C25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B9449-2DC0-418B-B7BB-6F241A4EC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16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9449-2DC0-418B-B7BB-6F241A4EC0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15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9449-2DC0-418B-B7BB-6F241A4EC0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7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F68B-EB1B-4327-B9BC-0B2D53438BA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4132-E7A0-4254-B818-8B9EB0AF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F68B-EB1B-4327-B9BC-0B2D53438BA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4132-E7A0-4254-B818-8B9EB0AF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F68B-EB1B-4327-B9BC-0B2D53438BA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4132-E7A0-4254-B818-8B9EB0AF144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3082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F68B-EB1B-4327-B9BC-0B2D53438BA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4132-E7A0-4254-B818-8B9EB0AF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05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F68B-EB1B-4327-B9BC-0B2D53438BA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4132-E7A0-4254-B818-8B9EB0AF144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9358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F68B-EB1B-4327-B9BC-0B2D53438BA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4132-E7A0-4254-B818-8B9EB0AF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7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F68B-EB1B-4327-B9BC-0B2D53438BA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4132-E7A0-4254-B818-8B9EB0AF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09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F68B-EB1B-4327-B9BC-0B2D53438BA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4132-E7A0-4254-B818-8B9EB0AF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2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F68B-EB1B-4327-B9BC-0B2D53438BA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4132-E7A0-4254-B818-8B9EB0AF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2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F68B-EB1B-4327-B9BC-0B2D53438BA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4132-E7A0-4254-B818-8B9EB0AF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F68B-EB1B-4327-B9BC-0B2D53438BA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4132-E7A0-4254-B818-8B9EB0AF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1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F68B-EB1B-4327-B9BC-0B2D53438BA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4132-E7A0-4254-B818-8B9EB0AF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3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F68B-EB1B-4327-B9BC-0B2D53438BA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4132-E7A0-4254-B818-8B9EB0AF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5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F68B-EB1B-4327-B9BC-0B2D53438BA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4132-E7A0-4254-B818-8B9EB0AF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0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F68B-EB1B-4327-B9BC-0B2D53438BA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4132-E7A0-4254-B818-8B9EB0AF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F68B-EB1B-4327-B9BC-0B2D53438BA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4132-E7A0-4254-B818-8B9EB0AF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7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DF68B-EB1B-4327-B9BC-0B2D53438BA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7F4132-E7A0-4254-B818-8B9EB0AF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3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Building the Foundation of </a:t>
            </a:r>
            <a:r>
              <a:rPr lang="en-US" b="1" dirty="0" smtClean="0"/>
              <a:t>Earthquakes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</a:t>
            </a:r>
          </a:p>
          <a:p>
            <a:r>
              <a:rPr lang="en-US" sz="3200" dirty="0" smtClean="0"/>
              <a:t>Paul Johnson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69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2269"/>
            <a:ext cx="8596668" cy="4319094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</a:pPr>
            <a:r>
              <a:rPr lang="en-US" sz="1800" dirty="0"/>
              <a:t>Equivalent lateral-force </a:t>
            </a:r>
            <a:r>
              <a:rPr lang="en-US" sz="1800" dirty="0" smtClean="0"/>
              <a:t>procedure</a:t>
            </a:r>
            <a:r>
              <a:rPr lang="en-US" dirty="0" smtClean="0"/>
              <a:t>: </a:t>
            </a:r>
            <a:r>
              <a:rPr lang="en-US" dirty="0"/>
              <a:t>Discretization of masses</a:t>
            </a:r>
            <a:r>
              <a:rPr lang="en-US" dirty="0" smtClean="0"/>
              <a:t> </a:t>
            </a:r>
            <a:r>
              <a:rPr lang="en-US" dirty="0"/>
              <a:t>[3</a:t>
            </a:r>
            <a:r>
              <a:rPr lang="en-US" dirty="0" smtClean="0"/>
              <a:t>]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Modal analysis procedure [7]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 modes for N-degree freedom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Natural </a:t>
            </a:r>
            <a:r>
              <a:rPr lang="en-US" dirty="0"/>
              <a:t>frequencies </a:t>
            </a:r>
            <a:r>
              <a:rPr lang="en-US" dirty="0" smtClean="0"/>
              <a:t>of modes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System response as linear combination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Push-over (static) Analysis: </a:t>
            </a:r>
            <a:r>
              <a:rPr lang="en-US" sz="1600" dirty="0" smtClean="0"/>
              <a:t>stiffness, strength, ductility [2]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Inelastic Response</a:t>
            </a:r>
            <a:r>
              <a:rPr lang="en-US" sz="1600" dirty="0" smtClean="0"/>
              <a:t>: adaptive/dynamic push-over</a:t>
            </a:r>
            <a:endParaRPr lang="en-US" sz="16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94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 Displacement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Horizontal Spring Mass System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With and without dampening</a:t>
            </a:r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</p:txBody>
      </p:sp>
      <p:pic>
        <p:nvPicPr>
          <p:cNvPr id="4" name="Picture 3" descr="C:\Users\Paul\AppData\Local\Microsoft\Windows\INetCache\Content.Word\Seismic Waves; Seismic Design pg 4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2" y="1465580"/>
            <a:ext cx="5202238" cy="37922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763000" y="1465580"/>
            <a:ext cx="666750" cy="741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[3]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Order substitutions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)=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)=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),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1" i="1" dirty="0" smtClean="0"/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𝑴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𝑪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𝑲𝒚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</m:oMath>
                  </m:oMathPara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𝑨𝒚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2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HCP </a:t>
            </a:r>
            <a:r>
              <a:rPr lang="en-US" dirty="0" err="1"/>
              <a:t>u</a:t>
            </a:r>
            <a:r>
              <a:rPr lang="en-US" dirty="0" err="1" smtClean="0"/>
              <a:t>ndamped</a:t>
            </a:r>
            <a:r>
              <a:rPr lang="en-US" dirty="0" smtClean="0"/>
              <a:t>: Relative 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7900" y="4229100"/>
            <a:ext cx="5616402" cy="187417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X(t) relates the displacement from the equilibrium position. K is the spring/stiffness/restoring force.</a:t>
            </a:r>
            <a:r>
              <a:rPr lang="en-US" dirty="0"/>
              <a:t> </a:t>
            </a:r>
            <a:r>
              <a:rPr lang="en-US" dirty="0" smtClean="0"/>
              <a:t>M is the mass.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29734" y="1422401"/>
                <a:ext cx="8596668" cy="24828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)−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))+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)−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))+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34" y="1422401"/>
                <a:ext cx="8596668" cy="24828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8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Coefficient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i="1">
                          <a:latin typeface="Cambria Math"/>
                        </a:rPr>
                        <m:t>=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0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−(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−(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−(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−(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64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27" y="0"/>
            <a:ext cx="11905273" cy="1320800"/>
          </a:xfrm>
        </p:spPr>
        <p:txBody>
          <a:bodyPr/>
          <a:lstStyle/>
          <a:p>
            <a:r>
              <a:rPr lang="en-US" dirty="0" smtClean="0"/>
              <a:t>APC Solver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048" y="1174485"/>
            <a:ext cx="5992061" cy="3324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7" y="1174485"/>
            <a:ext cx="3372321" cy="520137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786293" y="4630010"/>
            <a:ext cx="5989473" cy="222799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Every m=10000 kg</a:t>
            </a:r>
          </a:p>
          <a:p>
            <a:pPr lvl="1"/>
            <a:r>
              <a:rPr lang="en-US" dirty="0" smtClean="0"/>
              <a:t>Every k=5000 kg/s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Displaced initial positions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8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T=20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7668644" cy="4937795"/>
          </a:xfrm>
        </p:spPr>
      </p:pic>
    </p:spTree>
    <p:extLst>
      <p:ext uri="{BB962C8B-B14F-4D97-AF65-F5344CB8AC3E}">
        <p14:creationId xmlns:p14="http://schemas.microsoft.com/office/powerpoint/2010/main" val="31707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T=40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7552266" cy="4956785"/>
          </a:xfrm>
        </p:spPr>
      </p:pic>
    </p:spTree>
    <p:extLst>
      <p:ext uri="{BB962C8B-B14F-4D97-AF65-F5344CB8AC3E}">
        <p14:creationId xmlns:p14="http://schemas.microsoft.com/office/powerpoint/2010/main" val="17463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T=100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269999"/>
            <a:ext cx="7652019" cy="4914021"/>
          </a:xfrm>
        </p:spPr>
      </p:pic>
    </p:spTree>
    <p:extLst>
      <p:ext uri="{BB962C8B-B14F-4D97-AF65-F5344CB8AC3E}">
        <p14:creationId xmlns:p14="http://schemas.microsoft.com/office/powerpoint/2010/main" val="225517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Uniformly increasing restoring force 50%</a:t>
            </a:r>
            <a:br>
              <a:rPr lang="en-US" dirty="0" smtClean="0"/>
            </a:br>
            <a:r>
              <a:rPr lang="en-US" sz="2400" dirty="0" smtClean="0"/>
              <a:t>decreases period (*converse for mass*)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57303"/>
            <a:ext cx="7216023" cy="4800359"/>
          </a:xfrm>
        </p:spPr>
      </p:pic>
    </p:spTree>
    <p:extLst>
      <p:ext uri="{BB962C8B-B14F-4D97-AF65-F5344CB8AC3E}">
        <p14:creationId xmlns:p14="http://schemas.microsoft.com/office/powerpoint/2010/main" val="1384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earthquake engineering?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811"/>
            <a:ext cx="10515600" cy="469415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Earthquakes are a devastating natural disaster:</a:t>
            </a:r>
          </a:p>
          <a:p>
            <a:pPr marL="469900" indent="-469900">
              <a:lnSpc>
                <a:spcPct val="200000"/>
              </a:lnSpc>
            </a:pPr>
            <a:r>
              <a:rPr lang="en-US" dirty="0" smtClean="0"/>
              <a:t>Average of 10,000 people perish annually [2]</a:t>
            </a:r>
          </a:p>
          <a:p>
            <a:pPr marL="469900" indent="-469900">
              <a:lnSpc>
                <a:spcPct val="200000"/>
              </a:lnSpc>
            </a:pPr>
            <a:r>
              <a:rPr lang="en-US" dirty="0" smtClean="0"/>
              <a:t>Severe economic and infrastructure loss</a:t>
            </a:r>
          </a:p>
          <a:p>
            <a:pPr marL="469900" indent="-469900">
              <a:lnSpc>
                <a:spcPct val="200000"/>
              </a:lnSpc>
            </a:pPr>
            <a:r>
              <a:rPr lang="en-US" dirty="0" smtClean="0"/>
              <a:t>Extensive recovery timeframe</a:t>
            </a:r>
          </a:p>
          <a:p>
            <a:pPr marL="469900" indent="-469900">
              <a:lnSpc>
                <a:spcPct val="200000"/>
              </a:lnSpc>
            </a:pPr>
            <a:r>
              <a:rPr lang="en-US" dirty="0" smtClean="0"/>
              <a:t>Sociological impact</a:t>
            </a:r>
          </a:p>
          <a:p>
            <a:pPr marL="469900" indent="-469900"/>
            <a:endParaRPr lang="en-US" dirty="0" smtClean="0"/>
          </a:p>
          <a:p>
            <a:pPr marL="469900" indent="-469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6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Uniformly decreasing restoring force 50%</a:t>
            </a:r>
            <a:br>
              <a:rPr lang="en-US" dirty="0" smtClean="0"/>
            </a:br>
            <a:r>
              <a:rPr lang="en-US" sz="2400" dirty="0" smtClean="0"/>
              <a:t>increases period (*converse for mass*)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18079"/>
            <a:ext cx="7160380" cy="4855961"/>
          </a:xfrm>
        </p:spPr>
      </p:pic>
    </p:spTree>
    <p:extLst>
      <p:ext uri="{BB962C8B-B14F-4D97-AF65-F5344CB8AC3E}">
        <p14:creationId xmlns:p14="http://schemas.microsoft.com/office/powerpoint/2010/main" val="4035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Perturbed Position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7572060" cy="5039360"/>
          </a:xfrm>
        </p:spPr>
      </p:pic>
    </p:spTree>
    <p:extLst>
      <p:ext uri="{BB962C8B-B14F-4D97-AF65-F5344CB8AC3E}">
        <p14:creationId xmlns:p14="http://schemas.microsoft.com/office/powerpoint/2010/main" val="18087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Perturbed stiffness/mass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7628466" cy="5026202"/>
          </a:xfrm>
        </p:spPr>
      </p:pic>
    </p:spTree>
    <p:extLst>
      <p:ext uri="{BB962C8B-B14F-4D97-AF65-F5344CB8AC3E}">
        <p14:creationId xmlns:p14="http://schemas.microsoft.com/office/powerpoint/2010/main" val="4827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HCP damped: Relative velocities</a:t>
            </a:r>
            <a:br>
              <a:rPr lang="en-US" dirty="0" smtClean="0"/>
            </a:br>
            <a:r>
              <a:rPr lang="en-US" sz="2800" dirty="0" smtClean="0"/>
              <a:t>(proportional to speed)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210" y="5935129"/>
            <a:ext cx="4353716" cy="66599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Horizontal damped spring-mass visualization [5]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29734" y="1656290"/>
                <a:ext cx="8596668" cy="24828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)−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))+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Font typeface="Wingdings 3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34" y="1656290"/>
                <a:ext cx="8596668" cy="24828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 descr="Spring Mass Dampener Learning Differential Equ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468" y="4139140"/>
            <a:ext cx="27432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4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/>
                        </a:rPr>
                        <m:t>=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0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−(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−(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−(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−(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−(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−(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−(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−(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1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example damped T=20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33101"/>
            <a:ext cx="7611342" cy="4901443"/>
          </a:xfrm>
        </p:spPr>
      </p:pic>
    </p:spTree>
    <p:extLst>
      <p:ext uri="{BB962C8B-B14F-4D97-AF65-F5344CB8AC3E}">
        <p14:creationId xmlns:p14="http://schemas.microsoft.com/office/powerpoint/2010/main" val="199495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T=40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270000"/>
            <a:ext cx="7635393" cy="4895325"/>
          </a:xfrm>
        </p:spPr>
      </p:pic>
    </p:spTree>
    <p:extLst>
      <p:ext uri="{BB962C8B-B14F-4D97-AF65-F5344CB8AC3E}">
        <p14:creationId xmlns:p14="http://schemas.microsoft.com/office/powerpoint/2010/main" val="19670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T=100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7602142" cy="5022021"/>
          </a:xfrm>
        </p:spPr>
      </p:pic>
    </p:spTree>
    <p:extLst>
      <p:ext uri="{BB962C8B-B14F-4D97-AF65-F5344CB8AC3E}">
        <p14:creationId xmlns:p14="http://schemas.microsoft.com/office/powerpoint/2010/main" val="217581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Perturbed T=20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270000"/>
            <a:ext cx="7751771" cy="5077377"/>
          </a:xfrm>
        </p:spPr>
      </p:pic>
    </p:spTree>
    <p:extLst>
      <p:ext uri="{BB962C8B-B14F-4D97-AF65-F5344CB8AC3E}">
        <p14:creationId xmlns:p14="http://schemas.microsoft.com/office/powerpoint/2010/main" val="24729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NON-CP: Now with ground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997" y="4148713"/>
            <a:ext cx="5616402" cy="18741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Only the first floor has changed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Vector of forcing terms added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29734" y="1422401"/>
                <a:ext cx="8596668" cy="24828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eqAr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34" y="1422401"/>
                <a:ext cx="8596668" cy="2482850"/>
              </a:xfrm>
              <a:prstGeom prst="rect">
                <a:avLst/>
              </a:prstGeom>
              <a:blipFill rotWithShape="0">
                <a:blip r:embed="rId2"/>
                <a:stretch>
                  <a:fillRect t="-4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21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earthquakes?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9305"/>
            <a:ext cx="8596668" cy="46120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Rapid release of elastic energy from rock [8]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Volcanic eruptions [2]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Collapse of underground infrastructure [2]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Aftershocks/tremors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Crust dislocations : Plate Tectonic Theory [2]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Normal fault : divergent boundary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Reverse fault : convergent boundary</a:t>
            </a:r>
            <a:endParaRPr lang="en-US" dirty="0"/>
          </a:p>
          <a:p>
            <a:pPr lvl="2">
              <a:lnSpc>
                <a:spcPct val="150000"/>
              </a:lnSpc>
            </a:pPr>
            <a:r>
              <a:rPr lang="en-US" dirty="0" smtClean="0"/>
              <a:t>Strike-slip fault : transform boundary</a:t>
            </a:r>
          </a:p>
          <a:p>
            <a:pPr lvl="1">
              <a:lnSpc>
                <a:spcPct val="150000"/>
              </a:lnSpc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 Displacement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86217"/>
            <a:ext cx="8611337" cy="471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NON-CP damped: now with ground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5097" y="4418008"/>
            <a:ext cx="4058905" cy="1711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Visualization of building shear and variable representation </a:t>
            </a:r>
            <a:r>
              <a:rPr lang="en-US" i="1" dirty="0" smtClean="0"/>
              <a:t>[3]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29734" y="1422401"/>
                <a:ext cx="8596668" cy="24828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latin typeface="Cambria Math"/>
                        </a:rPr>
                        <m:t>,</m:t>
                      </m:r>
                      <m:r>
                        <a:rPr lang="en-US" b="1" i="1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60000"/>
                  </a:lnSpc>
                  <a:buNone/>
                </a:pPr>
                <a:endParaRPr lang="en-US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34" y="1422401"/>
                <a:ext cx="8596668" cy="24828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 descr="Visualization of Shearing in a Building Ghosh 2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67" y="3256131"/>
            <a:ext cx="4702630" cy="327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1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64" y="283236"/>
            <a:ext cx="5824513" cy="1043649"/>
          </a:xfrm>
        </p:spPr>
        <p:txBody>
          <a:bodyPr/>
          <a:lstStyle/>
          <a:p>
            <a:r>
              <a:rPr lang="en-US" dirty="0" smtClean="0"/>
              <a:t>APC Solver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786293" y="4630010"/>
            <a:ext cx="5989473" cy="222799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Every m=10000 kg</a:t>
            </a:r>
          </a:p>
          <a:p>
            <a:pPr lvl="1"/>
            <a:r>
              <a:rPr lang="en-US" dirty="0" smtClean="0"/>
              <a:t>Every k=5000 kg/s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Displaced initial positions &amp; velocities</a:t>
            </a:r>
          </a:p>
          <a:p>
            <a:pPr lvl="1"/>
            <a:r>
              <a:rPr lang="en-US" dirty="0" smtClean="0"/>
              <a:t>Damped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048" y="1174485"/>
            <a:ext cx="6030167" cy="3324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64" y="1174485"/>
            <a:ext cx="3467584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T=60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7718521" cy="4963336"/>
          </a:xfrm>
        </p:spPr>
      </p:pic>
    </p:spTree>
    <p:extLst>
      <p:ext uri="{BB962C8B-B14F-4D97-AF65-F5344CB8AC3E}">
        <p14:creationId xmlns:p14="http://schemas.microsoft.com/office/powerpoint/2010/main" val="124917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56" y="1407622"/>
            <a:ext cx="8596668" cy="6062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Semi-CP: Relative velocities</a:t>
            </a:r>
            <a:r>
              <a:rPr lang="en-US" baseline="30000" dirty="0" smtClean="0"/>
              <a:t>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0339" y="2628203"/>
                <a:ext cx="9967963" cy="31596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|−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i="1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800" i="1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|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𝑔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|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𝑔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|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|−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|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|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𝑁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|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𝑁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" y="2628203"/>
                <a:ext cx="9967963" cy="315964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3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30188" indent="-230188">
              <a:buNone/>
            </a:pPr>
            <a:r>
              <a:rPr lang="en-US" dirty="0" smtClean="0"/>
              <a:t>[1] Chopra</a:t>
            </a:r>
            <a:r>
              <a:rPr lang="en-US" dirty="0"/>
              <a:t>, A. K., (2009), </a:t>
            </a:r>
            <a:r>
              <a:rPr lang="en-US" i="1" dirty="0"/>
              <a:t>Dynamics of </a:t>
            </a:r>
            <a:r>
              <a:rPr lang="en-US" i="1" dirty="0" err="1"/>
              <a:t>Stuctures</a:t>
            </a:r>
            <a:r>
              <a:rPr lang="en-US" dirty="0"/>
              <a:t> (3</a:t>
            </a:r>
            <a:r>
              <a:rPr lang="en-US" baseline="30000" dirty="0"/>
              <a:t>rd</a:t>
            </a:r>
            <a:r>
              <a:rPr lang="en-US" dirty="0"/>
              <a:t> ed.), New Delhi, India: Pearson</a:t>
            </a:r>
          </a:p>
          <a:p>
            <a:pPr marL="230188" indent="-230188">
              <a:buNone/>
            </a:pPr>
            <a:r>
              <a:rPr lang="en-US" dirty="0" smtClean="0"/>
              <a:t>[2] </a:t>
            </a:r>
            <a:r>
              <a:rPr lang="en-US" dirty="0" err="1" smtClean="0"/>
              <a:t>Elnashai</a:t>
            </a:r>
            <a:r>
              <a:rPr lang="en-US" dirty="0"/>
              <a:t>, A. S., </a:t>
            </a:r>
            <a:r>
              <a:rPr lang="en-US" dirty="0" err="1"/>
              <a:t>Sarno</a:t>
            </a:r>
            <a:r>
              <a:rPr lang="en-US" dirty="0"/>
              <a:t>, L. D., (2008), </a:t>
            </a:r>
            <a:r>
              <a:rPr lang="en-US" i="1" dirty="0"/>
              <a:t>Fundamentals of Earthquake Engineering</a:t>
            </a:r>
            <a:r>
              <a:rPr lang="en-US" dirty="0"/>
              <a:t>, West Sussex, United Kingdom: Wiley.</a:t>
            </a:r>
          </a:p>
          <a:p>
            <a:pPr marL="230188" indent="-230188">
              <a:buNone/>
            </a:pPr>
            <a:r>
              <a:rPr lang="en-US" dirty="0" smtClean="0"/>
              <a:t>[3] Ghosh</a:t>
            </a:r>
            <a:r>
              <a:rPr lang="en-US" dirty="0"/>
              <a:t>, S. K., (2003), </a:t>
            </a:r>
            <a:r>
              <a:rPr lang="en-US" i="1" dirty="0"/>
              <a:t>Seismic Design Using Structural Dynamics (2000 IBC)</a:t>
            </a:r>
            <a:r>
              <a:rPr lang="en-US" dirty="0"/>
              <a:t>, Country Club Hills, IL: International Code Council.</a:t>
            </a:r>
          </a:p>
          <a:p>
            <a:pPr marL="230188" indent="-230188">
              <a:buNone/>
            </a:pPr>
            <a:r>
              <a:rPr lang="en-US" dirty="0" smtClean="0"/>
              <a:t>[4] </a:t>
            </a:r>
            <a:r>
              <a:rPr lang="en-US" dirty="0" err="1" smtClean="0"/>
              <a:t>Kalny</a:t>
            </a:r>
            <a:r>
              <a:rPr lang="en-US" dirty="0"/>
              <a:t>, O., (2013), Modal Analysis, available at: </a:t>
            </a:r>
            <a:r>
              <a:rPr lang="en-US" i="1" dirty="0"/>
              <a:t>https://wiki.csiamerica.com/display/kb/Modal+analysis</a:t>
            </a:r>
            <a:r>
              <a:rPr lang="en-US" dirty="0"/>
              <a:t>.</a:t>
            </a:r>
          </a:p>
          <a:p>
            <a:pPr marL="230188" indent="-230188">
              <a:buNone/>
            </a:pPr>
            <a:r>
              <a:rPr lang="en-US" dirty="0" smtClean="0"/>
              <a:t>[5] </a:t>
            </a:r>
            <a:r>
              <a:rPr lang="en-US" dirty="0" err="1" smtClean="0"/>
              <a:t>Marchand</a:t>
            </a:r>
            <a:r>
              <a:rPr lang="en-US" dirty="0"/>
              <a:t>, R., McDevitt, T. J., (1999), “Learning Differential Equations by Exploring Earthquake Induced Structural Vibrations: A Case Study,” International Journal of Continuing Engineering Education and Life-Long Learning, </a:t>
            </a:r>
            <a:r>
              <a:rPr lang="en-US" b="1" dirty="0"/>
              <a:t>6</a:t>
            </a:r>
            <a:r>
              <a:rPr lang="en-US" dirty="0"/>
              <a:t>, 477-485.</a:t>
            </a:r>
          </a:p>
          <a:p>
            <a:pPr marL="230188" indent="-230188">
              <a:buNone/>
            </a:pPr>
            <a:r>
              <a:rPr lang="en-US" dirty="0" smtClean="0"/>
              <a:t>[6] </a:t>
            </a:r>
            <a:r>
              <a:rPr lang="en-US" dirty="0" err="1" smtClean="0"/>
              <a:t>McKibben</a:t>
            </a:r>
            <a:r>
              <a:rPr lang="en-US" dirty="0"/>
              <a:t>, A. M., and Webster, M. D., (2015) </a:t>
            </a:r>
            <a:r>
              <a:rPr lang="en-US" i="1" dirty="0"/>
              <a:t>Differential Equations with MATLAB</a:t>
            </a:r>
            <a:r>
              <a:rPr lang="en-US" dirty="0"/>
              <a:t>, New York: CRC Press.</a:t>
            </a:r>
          </a:p>
          <a:p>
            <a:pPr marL="230188" indent="-230188">
              <a:buNone/>
            </a:pPr>
            <a:r>
              <a:rPr lang="en-US" dirty="0" smtClean="0"/>
              <a:t>[7] MIT </a:t>
            </a:r>
            <a:r>
              <a:rPr lang="en-US" dirty="0" err="1"/>
              <a:t>OpenCourseWare</a:t>
            </a:r>
            <a:r>
              <a:rPr lang="en-US" dirty="0"/>
              <a:t>, (2013), “Modal Analysis Orthogonality, Mass Stiffness, Damping Matrix,” available at: </a:t>
            </a:r>
            <a:r>
              <a:rPr lang="en-US" i="1" dirty="0"/>
              <a:t>https://www.youtube.com/watch?v=OxcCPTc_bXw</a:t>
            </a:r>
            <a:r>
              <a:rPr lang="en-US" dirty="0"/>
              <a:t>. </a:t>
            </a:r>
          </a:p>
          <a:p>
            <a:pPr marL="230188" indent="-230188">
              <a:buNone/>
            </a:pPr>
            <a:r>
              <a:rPr lang="en-US" dirty="0" smtClean="0"/>
              <a:t>[8] </a:t>
            </a:r>
            <a:r>
              <a:rPr lang="en-US" dirty="0" err="1" smtClean="0"/>
              <a:t>Tarbuck</a:t>
            </a:r>
            <a:r>
              <a:rPr lang="en-US" dirty="0"/>
              <a:t>, E. J., (2011), </a:t>
            </a:r>
            <a:r>
              <a:rPr lang="en-US" i="1" dirty="0"/>
              <a:t>Earth an Introduction to Physical Geology</a:t>
            </a:r>
            <a:r>
              <a:rPr lang="en-US" dirty="0"/>
              <a:t> (10</a:t>
            </a:r>
            <a:r>
              <a:rPr lang="en-US" baseline="30000" dirty="0"/>
              <a:t>th</a:t>
            </a:r>
            <a:r>
              <a:rPr lang="en-US" dirty="0"/>
              <a:t> ed.), Upper Saddle River, NJ: Pearson Education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9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aul\AppData\Local\Microsoft\Windows\INetCache\Content.Word\Tectonic Plates - Fundamentals of Earthquake Engineerin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0" y="292963"/>
            <a:ext cx="7815948" cy="5826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3100" y="6119713"/>
            <a:ext cx="721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Top: The 15 tectonic plates; Bottom: Plot of earthquake epicenters 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1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95" y="0"/>
            <a:ext cx="9033522" cy="60723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6935" y="5703039"/>
            <a:ext cx="525122" cy="369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[2]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44348" y="6261915"/>
            <a:ext cx="5290951" cy="3692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Moment Magnitude scale: 32x per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1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75053" y="6361209"/>
            <a:ext cx="10515600" cy="29514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Direct and indirect effects of earthquakes [2]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09" y="287730"/>
            <a:ext cx="6214676" cy="590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8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823" y="6169982"/>
            <a:ext cx="8596668" cy="28863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Types of damage to structures [2]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658" y="135200"/>
            <a:ext cx="680085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response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3491"/>
            <a:ext cx="8596668" cy="440787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Stiffness: resistance of deformations, rigidity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Strength: level of reversible (elastic) deformation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Yield Strength: point of exceeding elasticity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Ultimate Strength: point of total yielding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Ductility: durability beyond elastic deformation (plasticity)</a:t>
            </a:r>
          </a:p>
        </p:txBody>
      </p:sp>
    </p:spTree>
    <p:extLst>
      <p:ext uri="{BB962C8B-B14F-4D97-AF65-F5344CB8AC3E}">
        <p14:creationId xmlns:p14="http://schemas.microsoft.com/office/powerpoint/2010/main" val="36552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75" y="1783578"/>
            <a:ext cx="9088456" cy="220249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326710" y="1773867"/>
            <a:ext cx="441252" cy="4882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[2]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Structural response contributions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77334" y="4208016"/>
            <a:ext cx="7570021" cy="2041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smtClean="0"/>
              <a:t>Stiffness: non-structural damage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Strength: repairable structural damage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Ductility: preventing total yielding</a:t>
            </a:r>
          </a:p>
        </p:txBody>
      </p:sp>
    </p:spTree>
    <p:extLst>
      <p:ext uri="{BB962C8B-B14F-4D97-AF65-F5344CB8AC3E}">
        <p14:creationId xmlns:p14="http://schemas.microsoft.com/office/powerpoint/2010/main" val="41855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362</TotalTime>
  <Words>2532</Words>
  <Application>Microsoft Office PowerPoint</Application>
  <PresentationFormat>Custom</PresentationFormat>
  <Paragraphs>115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Facet</vt:lpstr>
      <vt:lpstr>Building the Foundation of Earthquakes </vt:lpstr>
      <vt:lpstr>Why study earthquake engineering?</vt:lpstr>
      <vt:lpstr>What causes earthquakes?</vt:lpstr>
      <vt:lpstr>PowerPoint Presentation</vt:lpstr>
      <vt:lpstr>PowerPoint Presentation</vt:lpstr>
      <vt:lpstr>PowerPoint Presentation</vt:lpstr>
      <vt:lpstr>PowerPoint Presentation</vt:lpstr>
      <vt:lpstr>Structural response characteristics</vt:lpstr>
      <vt:lpstr>Structural response contributions</vt:lpstr>
      <vt:lpstr>Structural Analysis</vt:lpstr>
      <vt:lpstr>Floor Displacement Model</vt:lpstr>
      <vt:lpstr>Higher Order substitutions</vt:lpstr>
      <vt:lpstr>HCP undamped: Relative positions</vt:lpstr>
      <vt:lpstr>Coefficient Matrix</vt:lpstr>
      <vt:lpstr>APC Solver</vt:lpstr>
      <vt:lpstr>T=20</vt:lpstr>
      <vt:lpstr>T=40</vt:lpstr>
      <vt:lpstr>T=100</vt:lpstr>
      <vt:lpstr>Uniformly increasing restoring force 50% decreases period (*converse for mass*)</vt:lpstr>
      <vt:lpstr>Uniformly decreasing restoring force 50% increases period (*converse for mass*)</vt:lpstr>
      <vt:lpstr>Perturbed Position</vt:lpstr>
      <vt:lpstr>Perturbed stiffness/mass</vt:lpstr>
      <vt:lpstr>HCP damped: Relative velocities (proportional to speed)</vt:lpstr>
      <vt:lpstr>Coefficient Matrix</vt:lpstr>
      <vt:lpstr>Previous example damped T=20</vt:lpstr>
      <vt:lpstr>T=40</vt:lpstr>
      <vt:lpstr>T=100</vt:lpstr>
      <vt:lpstr>Perturbed T=20</vt:lpstr>
      <vt:lpstr>NON-CP: Now with ground movement</vt:lpstr>
      <vt:lpstr>Floor Displacement</vt:lpstr>
      <vt:lpstr>NON-CP damped: now with ground movement</vt:lpstr>
      <vt:lpstr>APC Solver</vt:lpstr>
      <vt:lpstr>T=60</vt:lpstr>
      <vt:lpstr>Semi-CP: Relative velocities2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the Foundation of Earthquakes</dc:title>
  <dc:creator>Paul</dc:creator>
  <cp:lastModifiedBy>Jodi McKibben</cp:lastModifiedBy>
  <cp:revision>32</cp:revision>
  <dcterms:created xsi:type="dcterms:W3CDTF">2015-05-05T17:15:37Z</dcterms:created>
  <dcterms:modified xsi:type="dcterms:W3CDTF">2015-05-06T14:08:01Z</dcterms:modified>
</cp:coreProperties>
</file>